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  <p:sldMasterId id="2147483711" r:id="rId3"/>
  </p:sldMasterIdLst>
  <p:notesMasterIdLst>
    <p:notesMasterId r:id="rId68"/>
  </p:notesMasterIdLst>
  <p:sldIdLst>
    <p:sldId id="256" r:id="rId4"/>
    <p:sldId id="342" r:id="rId5"/>
    <p:sldId id="409" r:id="rId6"/>
    <p:sldId id="343" r:id="rId7"/>
    <p:sldId id="344" r:id="rId8"/>
    <p:sldId id="345" r:id="rId9"/>
    <p:sldId id="347" r:id="rId10"/>
    <p:sldId id="348" r:id="rId11"/>
    <p:sldId id="349" r:id="rId12"/>
    <p:sldId id="350" r:id="rId13"/>
    <p:sldId id="351" r:id="rId14"/>
    <p:sldId id="410" r:id="rId15"/>
    <p:sldId id="413" r:id="rId16"/>
    <p:sldId id="426" r:id="rId17"/>
    <p:sldId id="414" r:id="rId18"/>
    <p:sldId id="415" r:id="rId19"/>
    <p:sldId id="416" r:id="rId20"/>
    <p:sldId id="358" r:id="rId21"/>
    <p:sldId id="359" r:id="rId22"/>
    <p:sldId id="360" r:id="rId23"/>
    <p:sldId id="362" r:id="rId24"/>
    <p:sldId id="363" r:id="rId25"/>
    <p:sldId id="364" r:id="rId26"/>
    <p:sldId id="365" r:id="rId27"/>
    <p:sldId id="366" r:id="rId28"/>
    <p:sldId id="367" r:id="rId29"/>
    <p:sldId id="368" r:id="rId30"/>
    <p:sldId id="369" r:id="rId31"/>
    <p:sldId id="370" r:id="rId32"/>
    <p:sldId id="371" r:id="rId33"/>
    <p:sldId id="372" r:id="rId34"/>
    <p:sldId id="373" r:id="rId35"/>
    <p:sldId id="374" r:id="rId36"/>
    <p:sldId id="375" r:id="rId37"/>
    <p:sldId id="376" r:id="rId38"/>
    <p:sldId id="377" r:id="rId39"/>
    <p:sldId id="378" r:id="rId40"/>
    <p:sldId id="379" r:id="rId41"/>
    <p:sldId id="380" r:id="rId42"/>
    <p:sldId id="381" r:id="rId43"/>
    <p:sldId id="382" r:id="rId44"/>
    <p:sldId id="383" r:id="rId45"/>
    <p:sldId id="384" r:id="rId46"/>
    <p:sldId id="386" r:id="rId47"/>
    <p:sldId id="387" r:id="rId48"/>
    <p:sldId id="388" r:id="rId49"/>
    <p:sldId id="389" r:id="rId50"/>
    <p:sldId id="425" r:id="rId51"/>
    <p:sldId id="420" r:id="rId52"/>
    <p:sldId id="421" r:id="rId53"/>
    <p:sldId id="418" r:id="rId54"/>
    <p:sldId id="427" r:id="rId55"/>
    <p:sldId id="392" r:id="rId56"/>
    <p:sldId id="394" r:id="rId57"/>
    <p:sldId id="395" r:id="rId58"/>
    <p:sldId id="396" r:id="rId59"/>
    <p:sldId id="397" r:id="rId60"/>
    <p:sldId id="398" r:id="rId61"/>
    <p:sldId id="399" r:id="rId62"/>
    <p:sldId id="407" r:id="rId63"/>
    <p:sldId id="401" r:id="rId64"/>
    <p:sldId id="402" r:id="rId65"/>
    <p:sldId id="408" r:id="rId66"/>
    <p:sldId id="403" r:id="rId6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59" autoAdjust="0"/>
    <p:restoredTop sz="97912" autoAdjust="0"/>
  </p:normalViewPr>
  <p:slideViewPr>
    <p:cSldViewPr>
      <p:cViewPr varScale="1">
        <p:scale>
          <a:sx n="101" d="100"/>
          <a:sy n="101" d="100"/>
        </p:scale>
        <p:origin x="1170" y="6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Relationship Id="rId4" Type="http://schemas.openxmlformats.org/officeDocument/2006/relationships/image" Target="../media/image39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image" Target="../media/image43.wmf"/><Relationship Id="rId7" Type="http://schemas.openxmlformats.org/officeDocument/2006/relationships/image" Target="../media/image47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6" Type="http://schemas.openxmlformats.org/officeDocument/2006/relationships/image" Target="../media/image46.wmf"/><Relationship Id="rId5" Type="http://schemas.openxmlformats.org/officeDocument/2006/relationships/image" Target="../media/image45.wmf"/><Relationship Id="rId4" Type="http://schemas.openxmlformats.org/officeDocument/2006/relationships/image" Target="../media/image44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7" Type="http://schemas.openxmlformats.org/officeDocument/2006/relationships/image" Target="../media/image55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Relationship Id="rId6" Type="http://schemas.openxmlformats.org/officeDocument/2006/relationships/image" Target="../media/image54.wmf"/><Relationship Id="rId5" Type="http://schemas.openxmlformats.org/officeDocument/2006/relationships/image" Target="../media/image53.wmf"/><Relationship Id="rId4" Type="http://schemas.openxmlformats.org/officeDocument/2006/relationships/image" Target="../media/image52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4" Type="http://schemas.openxmlformats.org/officeDocument/2006/relationships/image" Target="../media/image59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56.wmf"/><Relationship Id="rId6" Type="http://schemas.openxmlformats.org/officeDocument/2006/relationships/image" Target="../media/image37.wmf"/><Relationship Id="rId5" Type="http://schemas.openxmlformats.org/officeDocument/2006/relationships/image" Target="../media/image39.wmf"/><Relationship Id="rId4" Type="http://schemas.openxmlformats.org/officeDocument/2006/relationships/image" Target="../media/image62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emf"/><Relationship Id="rId4" Type="http://schemas.openxmlformats.org/officeDocument/2006/relationships/image" Target="../media/image68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4" Type="http://schemas.openxmlformats.org/officeDocument/2006/relationships/image" Target="../media/image59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image" Target="../media/image75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image" Target="../media/image90.wmf"/><Relationship Id="rId1" Type="http://schemas.openxmlformats.org/officeDocument/2006/relationships/image" Target="../media/image89.wmf"/><Relationship Id="rId6" Type="http://schemas.openxmlformats.org/officeDocument/2006/relationships/image" Target="../media/image94.wmf"/><Relationship Id="rId5" Type="http://schemas.openxmlformats.org/officeDocument/2006/relationships/image" Target="../media/image93.wmf"/><Relationship Id="rId4" Type="http://schemas.openxmlformats.org/officeDocument/2006/relationships/image" Target="../media/image92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image" Target="../media/image96.wmf"/><Relationship Id="rId1" Type="http://schemas.openxmlformats.org/officeDocument/2006/relationships/image" Target="../media/image95.wmf"/><Relationship Id="rId6" Type="http://schemas.openxmlformats.org/officeDocument/2006/relationships/image" Target="../media/image100.wmf"/><Relationship Id="rId5" Type="http://schemas.openxmlformats.org/officeDocument/2006/relationships/image" Target="../media/image99.wmf"/><Relationship Id="rId4" Type="http://schemas.openxmlformats.org/officeDocument/2006/relationships/image" Target="../media/image98.wmf"/></Relationships>
</file>

<file path=ppt/drawings/_rels/vmlDrawing2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wmf"/><Relationship Id="rId3" Type="http://schemas.openxmlformats.org/officeDocument/2006/relationships/image" Target="../media/image103.wmf"/><Relationship Id="rId7" Type="http://schemas.openxmlformats.org/officeDocument/2006/relationships/image" Target="../media/image106.wmf"/><Relationship Id="rId2" Type="http://schemas.openxmlformats.org/officeDocument/2006/relationships/image" Target="../media/image102.wmf"/><Relationship Id="rId1" Type="http://schemas.openxmlformats.org/officeDocument/2006/relationships/image" Target="../media/image101.wmf"/><Relationship Id="rId6" Type="http://schemas.openxmlformats.org/officeDocument/2006/relationships/image" Target="../media/image96.wmf"/><Relationship Id="rId5" Type="http://schemas.openxmlformats.org/officeDocument/2006/relationships/image" Target="../media/image105.wmf"/><Relationship Id="rId4" Type="http://schemas.openxmlformats.org/officeDocument/2006/relationships/image" Target="../media/image104.wmf"/><Relationship Id="rId9" Type="http://schemas.openxmlformats.org/officeDocument/2006/relationships/image" Target="../media/image108.wmf"/></Relationships>
</file>

<file path=ppt/drawings/_rels/vmlDrawing2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3" Type="http://schemas.openxmlformats.org/officeDocument/2006/relationships/image" Target="../media/image110.wmf"/><Relationship Id="rId7" Type="http://schemas.openxmlformats.org/officeDocument/2006/relationships/image" Target="../media/image113.wmf"/><Relationship Id="rId2" Type="http://schemas.openxmlformats.org/officeDocument/2006/relationships/image" Target="../media/image101.wmf"/><Relationship Id="rId1" Type="http://schemas.openxmlformats.org/officeDocument/2006/relationships/image" Target="../media/image109.wmf"/><Relationship Id="rId6" Type="http://schemas.openxmlformats.org/officeDocument/2006/relationships/image" Target="../media/image112.wmf"/><Relationship Id="rId5" Type="http://schemas.openxmlformats.org/officeDocument/2006/relationships/image" Target="../media/image111.wmf"/><Relationship Id="rId10" Type="http://schemas.openxmlformats.org/officeDocument/2006/relationships/image" Target="../media/image116.wmf"/><Relationship Id="rId4" Type="http://schemas.openxmlformats.org/officeDocument/2006/relationships/image" Target="../media/image103.wmf"/><Relationship Id="rId9" Type="http://schemas.openxmlformats.org/officeDocument/2006/relationships/image" Target="../media/image115.wmf"/></Relationships>
</file>

<file path=ppt/drawings/_rels/vmlDrawing2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wmf"/><Relationship Id="rId3" Type="http://schemas.openxmlformats.org/officeDocument/2006/relationships/image" Target="../media/image119.wmf"/><Relationship Id="rId7" Type="http://schemas.openxmlformats.org/officeDocument/2006/relationships/image" Target="../media/image123.wmf"/><Relationship Id="rId2" Type="http://schemas.openxmlformats.org/officeDocument/2006/relationships/image" Target="../media/image118.wmf"/><Relationship Id="rId1" Type="http://schemas.openxmlformats.org/officeDocument/2006/relationships/image" Target="../media/image117.wmf"/><Relationship Id="rId6" Type="http://schemas.openxmlformats.org/officeDocument/2006/relationships/image" Target="../media/image122.wmf"/><Relationship Id="rId5" Type="http://schemas.openxmlformats.org/officeDocument/2006/relationships/image" Target="../media/image121.wmf"/><Relationship Id="rId4" Type="http://schemas.openxmlformats.org/officeDocument/2006/relationships/image" Target="../media/image120.wmf"/><Relationship Id="rId9" Type="http://schemas.openxmlformats.org/officeDocument/2006/relationships/image" Target="../media/image12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7" Type="http://schemas.openxmlformats.org/officeDocument/2006/relationships/image" Target="../media/image19.wmf"/><Relationship Id="rId2" Type="http://schemas.openxmlformats.org/officeDocument/2006/relationships/image" Target="../media/image14.wmf"/><Relationship Id="rId1" Type="http://schemas.openxmlformats.org/officeDocument/2006/relationships/image" Target="../media/image13.png"/><Relationship Id="rId6" Type="http://schemas.openxmlformats.org/officeDocument/2006/relationships/image" Target="../media/image18.wmf"/><Relationship Id="rId5" Type="http://schemas.openxmlformats.org/officeDocument/2006/relationships/image" Target="../media/image17.wmf"/><Relationship Id="rId4" Type="http://schemas.openxmlformats.org/officeDocument/2006/relationships/image" Target="../media/image16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wmf"/><Relationship Id="rId2" Type="http://schemas.openxmlformats.org/officeDocument/2006/relationships/image" Target="../media/image126.wmf"/><Relationship Id="rId1" Type="http://schemas.openxmlformats.org/officeDocument/2006/relationships/image" Target="../media/image90.wmf"/><Relationship Id="rId5" Type="http://schemas.openxmlformats.org/officeDocument/2006/relationships/image" Target="../media/image127.wmf"/><Relationship Id="rId4" Type="http://schemas.openxmlformats.org/officeDocument/2006/relationships/image" Target="../media/image116.wmf"/></Relationships>
</file>

<file path=ppt/drawings/_rels/vmlDrawing3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wmf"/><Relationship Id="rId13" Type="http://schemas.openxmlformats.org/officeDocument/2006/relationships/image" Target="../media/image140.wmf"/><Relationship Id="rId3" Type="http://schemas.openxmlformats.org/officeDocument/2006/relationships/image" Target="../media/image130.wmf"/><Relationship Id="rId7" Type="http://schemas.openxmlformats.org/officeDocument/2006/relationships/image" Target="../media/image134.wmf"/><Relationship Id="rId12" Type="http://schemas.openxmlformats.org/officeDocument/2006/relationships/image" Target="../media/image139.wmf"/><Relationship Id="rId2" Type="http://schemas.openxmlformats.org/officeDocument/2006/relationships/image" Target="../media/image129.wmf"/><Relationship Id="rId1" Type="http://schemas.openxmlformats.org/officeDocument/2006/relationships/image" Target="../media/image128.wmf"/><Relationship Id="rId6" Type="http://schemas.openxmlformats.org/officeDocument/2006/relationships/image" Target="../media/image133.wmf"/><Relationship Id="rId11" Type="http://schemas.openxmlformats.org/officeDocument/2006/relationships/image" Target="../media/image138.wmf"/><Relationship Id="rId5" Type="http://schemas.openxmlformats.org/officeDocument/2006/relationships/image" Target="../media/image132.wmf"/><Relationship Id="rId15" Type="http://schemas.openxmlformats.org/officeDocument/2006/relationships/image" Target="../media/image142.wmf"/><Relationship Id="rId10" Type="http://schemas.openxmlformats.org/officeDocument/2006/relationships/image" Target="../media/image137.wmf"/><Relationship Id="rId4" Type="http://schemas.openxmlformats.org/officeDocument/2006/relationships/image" Target="../media/image131.wmf"/><Relationship Id="rId9" Type="http://schemas.openxmlformats.org/officeDocument/2006/relationships/image" Target="../media/image136.wmf"/><Relationship Id="rId14" Type="http://schemas.openxmlformats.org/officeDocument/2006/relationships/image" Target="../media/image141.wmf"/></Relationships>
</file>

<file path=ppt/drawings/_rels/vmlDrawing3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wmf"/><Relationship Id="rId3" Type="http://schemas.openxmlformats.org/officeDocument/2006/relationships/image" Target="../media/image140.wmf"/><Relationship Id="rId7" Type="http://schemas.openxmlformats.org/officeDocument/2006/relationships/image" Target="../media/image144.wmf"/><Relationship Id="rId2" Type="http://schemas.openxmlformats.org/officeDocument/2006/relationships/image" Target="../media/image139.wmf"/><Relationship Id="rId1" Type="http://schemas.openxmlformats.org/officeDocument/2006/relationships/image" Target="../media/image138.wmf"/><Relationship Id="rId6" Type="http://schemas.openxmlformats.org/officeDocument/2006/relationships/image" Target="../media/image143.wmf"/><Relationship Id="rId5" Type="http://schemas.openxmlformats.org/officeDocument/2006/relationships/image" Target="../media/image142.wmf"/><Relationship Id="rId4" Type="http://schemas.openxmlformats.org/officeDocument/2006/relationships/image" Target="../media/image141.wmf"/><Relationship Id="rId9" Type="http://schemas.openxmlformats.org/officeDocument/2006/relationships/image" Target="../media/image146.wmf"/></Relationships>
</file>

<file path=ppt/drawings/_rels/vmlDrawing3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wmf"/><Relationship Id="rId13" Type="http://schemas.openxmlformats.org/officeDocument/2006/relationships/image" Target="../media/image158.wmf"/><Relationship Id="rId3" Type="http://schemas.openxmlformats.org/officeDocument/2006/relationships/image" Target="../media/image148.wmf"/><Relationship Id="rId7" Type="http://schemas.openxmlformats.org/officeDocument/2006/relationships/image" Target="../media/image152.wmf"/><Relationship Id="rId12" Type="http://schemas.openxmlformats.org/officeDocument/2006/relationships/image" Target="../media/image157.wmf"/><Relationship Id="rId2" Type="http://schemas.openxmlformats.org/officeDocument/2006/relationships/image" Target="../media/image147.wmf"/><Relationship Id="rId16" Type="http://schemas.openxmlformats.org/officeDocument/2006/relationships/image" Target="../media/image161.wmf"/><Relationship Id="rId1" Type="http://schemas.openxmlformats.org/officeDocument/2006/relationships/image" Target="../media/image146.wmf"/><Relationship Id="rId6" Type="http://schemas.openxmlformats.org/officeDocument/2006/relationships/image" Target="../media/image151.wmf"/><Relationship Id="rId11" Type="http://schemas.openxmlformats.org/officeDocument/2006/relationships/image" Target="../media/image156.wmf"/><Relationship Id="rId5" Type="http://schemas.openxmlformats.org/officeDocument/2006/relationships/image" Target="../media/image150.wmf"/><Relationship Id="rId15" Type="http://schemas.openxmlformats.org/officeDocument/2006/relationships/image" Target="../media/image160.wmf"/><Relationship Id="rId10" Type="http://schemas.openxmlformats.org/officeDocument/2006/relationships/image" Target="../media/image155.wmf"/><Relationship Id="rId4" Type="http://schemas.openxmlformats.org/officeDocument/2006/relationships/image" Target="../media/image149.wmf"/><Relationship Id="rId9" Type="http://schemas.openxmlformats.org/officeDocument/2006/relationships/image" Target="../media/image154.wmf"/><Relationship Id="rId14" Type="http://schemas.openxmlformats.org/officeDocument/2006/relationships/image" Target="../media/image159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wmf"/><Relationship Id="rId2" Type="http://schemas.openxmlformats.org/officeDocument/2006/relationships/image" Target="../media/image163.wmf"/><Relationship Id="rId1" Type="http://schemas.openxmlformats.org/officeDocument/2006/relationships/image" Target="../media/image162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5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wmf"/><Relationship Id="rId2" Type="http://schemas.openxmlformats.org/officeDocument/2006/relationships/image" Target="../media/image167.wmf"/><Relationship Id="rId1" Type="http://schemas.openxmlformats.org/officeDocument/2006/relationships/image" Target="../media/image166.wmf"/><Relationship Id="rId5" Type="http://schemas.openxmlformats.org/officeDocument/2006/relationships/image" Target="../media/image170.wmf"/><Relationship Id="rId4" Type="http://schemas.openxmlformats.org/officeDocument/2006/relationships/image" Target="../media/image169.wmf"/></Relationships>
</file>

<file path=ppt/drawings/_rels/vmlDrawing3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wmf"/><Relationship Id="rId3" Type="http://schemas.openxmlformats.org/officeDocument/2006/relationships/image" Target="../media/image170.wmf"/><Relationship Id="rId7" Type="http://schemas.openxmlformats.org/officeDocument/2006/relationships/image" Target="../media/image175.wmf"/><Relationship Id="rId2" Type="http://schemas.openxmlformats.org/officeDocument/2006/relationships/image" Target="../media/image171.wmf"/><Relationship Id="rId1" Type="http://schemas.openxmlformats.org/officeDocument/2006/relationships/image" Target="../media/image169.wmf"/><Relationship Id="rId6" Type="http://schemas.openxmlformats.org/officeDocument/2006/relationships/image" Target="../media/image174.wmf"/><Relationship Id="rId11" Type="http://schemas.openxmlformats.org/officeDocument/2006/relationships/image" Target="../media/image168.wmf"/><Relationship Id="rId5" Type="http://schemas.openxmlformats.org/officeDocument/2006/relationships/image" Target="../media/image173.wmf"/><Relationship Id="rId10" Type="http://schemas.openxmlformats.org/officeDocument/2006/relationships/image" Target="../media/image167.wmf"/><Relationship Id="rId4" Type="http://schemas.openxmlformats.org/officeDocument/2006/relationships/image" Target="../media/image172.wmf"/><Relationship Id="rId9" Type="http://schemas.openxmlformats.org/officeDocument/2006/relationships/image" Target="../media/image166.w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wmf"/><Relationship Id="rId7" Type="http://schemas.openxmlformats.org/officeDocument/2006/relationships/image" Target="../media/image182.emf"/><Relationship Id="rId2" Type="http://schemas.openxmlformats.org/officeDocument/2006/relationships/image" Target="../media/image178.wmf"/><Relationship Id="rId1" Type="http://schemas.openxmlformats.org/officeDocument/2006/relationships/image" Target="../media/image177.wmf"/><Relationship Id="rId6" Type="http://schemas.openxmlformats.org/officeDocument/2006/relationships/image" Target="../media/image167.wmf"/><Relationship Id="rId5" Type="http://schemas.openxmlformats.org/officeDocument/2006/relationships/image" Target="../media/image181.wmf"/><Relationship Id="rId4" Type="http://schemas.openxmlformats.org/officeDocument/2006/relationships/image" Target="../media/image180.w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wmf"/><Relationship Id="rId2" Type="http://schemas.openxmlformats.org/officeDocument/2006/relationships/image" Target="../media/image184.wmf"/><Relationship Id="rId1" Type="http://schemas.openxmlformats.org/officeDocument/2006/relationships/image" Target="../media/image183.wmf"/><Relationship Id="rId5" Type="http://schemas.openxmlformats.org/officeDocument/2006/relationships/image" Target="../media/image34.wmf"/><Relationship Id="rId4" Type="http://schemas.openxmlformats.org/officeDocument/2006/relationships/image" Target="../media/image170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6" Type="http://schemas.openxmlformats.org/officeDocument/2006/relationships/image" Target="../media/image24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wmf"/><Relationship Id="rId7" Type="http://schemas.openxmlformats.org/officeDocument/2006/relationships/image" Target="../media/image191.wmf"/><Relationship Id="rId2" Type="http://schemas.openxmlformats.org/officeDocument/2006/relationships/image" Target="../media/image186.wmf"/><Relationship Id="rId1" Type="http://schemas.openxmlformats.org/officeDocument/2006/relationships/image" Target="../media/image185.wmf"/><Relationship Id="rId6" Type="http://schemas.openxmlformats.org/officeDocument/2006/relationships/image" Target="../media/image190.wmf"/><Relationship Id="rId5" Type="http://schemas.openxmlformats.org/officeDocument/2006/relationships/image" Target="../media/image189.wmf"/><Relationship Id="rId4" Type="http://schemas.openxmlformats.org/officeDocument/2006/relationships/image" Target="../media/image188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3.w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wmf"/><Relationship Id="rId2" Type="http://schemas.openxmlformats.org/officeDocument/2006/relationships/image" Target="../media/image235.wmf"/><Relationship Id="rId1" Type="http://schemas.openxmlformats.org/officeDocument/2006/relationships/image" Target="../media/image234.w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wmf"/><Relationship Id="rId2" Type="http://schemas.openxmlformats.org/officeDocument/2006/relationships/image" Target="../media/image241.wmf"/><Relationship Id="rId1" Type="http://schemas.openxmlformats.org/officeDocument/2006/relationships/image" Target="../media/image240.wmf"/><Relationship Id="rId4" Type="http://schemas.openxmlformats.org/officeDocument/2006/relationships/image" Target="../media/image243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4.png"/></Relationships>
</file>

<file path=ppt/drawings/_rels/vmlDrawing4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wmf"/><Relationship Id="rId3" Type="http://schemas.openxmlformats.org/officeDocument/2006/relationships/image" Target="../media/image248.wmf"/><Relationship Id="rId7" Type="http://schemas.openxmlformats.org/officeDocument/2006/relationships/image" Target="../media/image252.wmf"/><Relationship Id="rId2" Type="http://schemas.openxmlformats.org/officeDocument/2006/relationships/image" Target="../media/image247.wmf"/><Relationship Id="rId1" Type="http://schemas.openxmlformats.org/officeDocument/2006/relationships/image" Target="../media/image246.wmf"/><Relationship Id="rId6" Type="http://schemas.openxmlformats.org/officeDocument/2006/relationships/image" Target="../media/image251.wmf"/><Relationship Id="rId11" Type="http://schemas.openxmlformats.org/officeDocument/2006/relationships/image" Target="../media/image256.wmf"/><Relationship Id="rId5" Type="http://schemas.openxmlformats.org/officeDocument/2006/relationships/image" Target="../media/image250.wmf"/><Relationship Id="rId10" Type="http://schemas.openxmlformats.org/officeDocument/2006/relationships/image" Target="../media/image255.wmf"/><Relationship Id="rId4" Type="http://schemas.openxmlformats.org/officeDocument/2006/relationships/image" Target="../media/image249.wmf"/><Relationship Id="rId9" Type="http://schemas.openxmlformats.org/officeDocument/2006/relationships/image" Target="../media/image254.wmf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wmf"/><Relationship Id="rId2" Type="http://schemas.openxmlformats.org/officeDocument/2006/relationships/image" Target="../media/image258.wmf"/><Relationship Id="rId1" Type="http://schemas.openxmlformats.org/officeDocument/2006/relationships/image" Target="../media/image257.wmf"/><Relationship Id="rId6" Type="http://schemas.openxmlformats.org/officeDocument/2006/relationships/image" Target="../media/image262.wmf"/><Relationship Id="rId5" Type="http://schemas.openxmlformats.org/officeDocument/2006/relationships/image" Target="../media/image261.wmf"/><Relationship Id="rId4" Type="http://schemas.openxmlformats.org/officeDocument/2006/relationships/image" Target="../media/image260.w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wmf"/><Relationship Id="rId2" Type="http://schemas.openxmlformats.org/officeDocument/2006/relationships/image" Target="../media/image264.wmf"/><Relationship Id="rId1" Type="http://schemas.openxmlformats.org/officeDocument/2006/relationships/image" Target="../media/image263.wmf"/><Relationship Id="rId5" Type="http://schemas.openxmlformats.org/officeDocument/2006/relationships/image" Target="../media/image267.wmf"/><Relationship Id="rId4" Type="http://schemas.openxmlformats.org/officeDocument/2006/relationships/image" Target="../media/image266.wmf"/></Relationships>
</file>

<file path=ppt/drawings/_rels/vmlDrawing48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wmf"/><Relationship Id="rId3" Type="http://schemas.openxmlformats.org/officeDocument/2006/relationships/image" Target="../media/image259.wmf"/><Relationship Id="rId7" Type="http://schemas.openxmlformats.org/officeDocument/2006/relationships/image" Target="../media/image274.wmf"/><Relationship Id="rId2" Type="http://schemas.openxmlformats.org/officeDocument/2006/relationships/image" Target="../media/image258.wmf"/><Relationship Id="rId1" Type="http://schemas.openxmlformats.org/officeDocument/2006/relationships/image" Target="../media/image260.wmf"/><Relationship Id="rId6" Type="http://schemas.openxmlformats.org/officeDocument/2006/relationships/image" Target="../media/image273.wmf"/><Relationship Id="rId11" Type="http://schemas.openxmlformats.org/officeDocument/2006/relationships/image" Target="../media/image278.wmf"/><Relationship Id="rId5" Type="http://schemas.openxmlformats.org/officeDocument/2006/relationships/image" Target="../media/image272.wmf"/><Relationship Id="rId10" Type="http://schemas.openxmlformats.org/officeDocument/2006/relationships/image" Target="../media/image277.wmf"/><Relationship Id="rId4" Type="http://schemas.openxmlformats.org/officeDocument/2006/relationships/image" Target="../media/image271.wmf"/><Relationship Id="rId9" Type="http://schemas.openxmlformats.org/officeDocument/2006/relationships/image" Target="../media/image276.w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0.png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1.wmf"/></Relationships>
</file>

<file path=ppt/drawings/_rels/vmlDrawing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wmf"/><Relationship Id="rId2" Type="http://schemas.openxmlformats.org/officeDocument/2006/relationships/image" Target="../media/image283.wmf"/><Relationship Id="rId1" Type="http://schemas.openxmlformats.org/officeDocument/2006/relationships/image" Target="../media/image282.wmf"/><Relationship Id="rId4" Type="http://schemas.openxmlformats.org/officeDocument/2006/relationships/image" Target="../media/image285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4" Type="http://schemas.openxmlformats.org/officeDocument/2006/relationships/image" Target="../media/image3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B76DA-BD1B-4BE1-8EEF-83EC51F63F77}" type="datetimeFigureOut">
              <a:rPr lang="zh-CN" altLang="en-US" smtClean="0"/>
              <a:t>2020/3/24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F9109-9473-414C-B3CF-7F8C286F7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38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FEB1E0-E1FA-473B-A101-1E1C7399BA85}" type="slidenum">
              <a:rPr lang="en-US" altLang="zh-CN"/>
              <a:pPr/>
              <a:t>11</a:t>
            </a:fld>
            <a:endParaRPr lang="en-US" altLang="zh-CN"/>
          </a:p>
        </p:txBody>
      </p:sp>
      <p:sp>
        <p:nvSpPr>
          <p:cNvPr id="292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2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需要推导</a:t>
            </a:r>
          </a:p>
        </p:txBody>
      </p:sp>
    </p:spTree>
    <p:extLst>
      <p:ext uri="{BB962C8B-B14F-4D97-AF65-F5344CB8AC3E}">
        <p14:creationId xmlns:p14="http://schemas.microsoft.com/office/powerpoint/2010/main" val="3946735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2E6BAD-E0F8-401B-8181-AD32C64EC098}" type="slidenum">
              <a:rPr lang="zh-CN" altLang="en-US"/>
              <a:pPr/>
              <a:t>51</a:t>
            </a:fld>
            <a:endParaRPr lang="en-US" altLang="zh-CN"/>
          </a:p>
        </p:txBody>
      </p:sp>
      <p:sp>
        <p:nvSpPr>
          <p:cNvPr id="325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特征值最大的前</a:t>
            </a:r>
            <a:r>
              <a:rPr lang="en-US" altLang="zh-CN"/>
              <a:t>8</a:t>
            </a:r>
            <a:r>
              <a:rPr lang="zh-CN" altLang="en-US"/>
              <a:t>个</a:t>
            </a:r>
            <a:r>
              <a:rPr lang="en-US" altLang="zh-CN"/>
              <a:t>Eigenface</a:t>
            </a:r>
            <a:r>
              <a:rPr lang="zh-CN" altLang="en-US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992143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659AD8-52BA-4137-93DA-9A126D930CCB}" type="slidenum">
              <a:rPr lang="en-US" altLang="zh-CN"/>
              <a:pPr/>
              <a:t>58</a:t>
            </a:fld>
            <a:endParaRPr lang="en-US" altLang="zh-CN"/>
          </a:p>
        </p:txBody>
      </p:sp>
      <p:sp>
        <p:nvSpPr>
          <p:cNvPr id="245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也可以选择</a:t>
            </a:r>
            <a:r>
              <a:rPr lang="en-US" altLang="zh-CN"/>
              <a:t>d’&lt;(c-1)</a:t>
            </a:r>
            <a:r>
              <a:rPr lang="zh-CN" altLang="en-US"/>
              <a:t>，取特征值最大的前</a:t>
            </a:r>
            <a:r>
              <a:rPr lang="en-US" altLang="zh-CN"/>
              <a:t>d’</a:t>
            </a:r>
            <a:r>
              <a:rPr lang="zh-CN" altLang="en-US"/>
              <a:t>个特征矢量。</a:t>
            </a:r>
          </a:p>
        </p:txBody>
      </p:sp>
    </p:spTree>
    <p:extLst>
      <p:ext uri="{BB962C8B-B14F-4D97-AF65-F5344CB8AC3E}">
        <p14:creationId xmlns:p14="http://schemas.microsoft.com/office/powerpoint/2010/main" val="1166685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4C332A-87EB-46B8-8C64-090B9A80962D}" type="slidenum">
              <a:rPr lang="en-US" altLang="zh-CN"/>
              <a:pPr/>
              <a:t>59</a:t>
            </a:fld>
            <a:endParaRPr lang="en-US" altLang="zh-CN"/>
          </a:p>
        </p:txBody>
      </p:sp>
      <p:sp>
        <p:nvSpPr>
          <p:cNvPr id="247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也可以选择</a:t>
            </a:r>
            <a:r>
              <a:rPr lang="en-US" altLang="zh-CN"/>
              <a:t>d’&lt;(c-1)</a:t>
            </a:r>
            <a:r>
              <a:rPr lang="zh-CN" altLang="en-US"/>
              <a:t>，取特征值最大的前</a:t>
            </a:r>
            <a:r>
              <a:rPr lang="en-US" altLang="zh-CN"/>
              <a:t>d’</a:t>
            </a:r>
            <a:r>
              <a:rPr lang="zh-CN" altLang="en-US"/>
              <a:t>个特征矢量。</a:t>
            </a:r>
          </a:p>
        </p:txBody>
      </p:sp>
    </p:spTree>
    <p:extLst>
      <p:ext uri="{BB962C8B-B14F-4D97-AF65-F5344CB8AC3E}">
        <p14:creationId xmlns:p14="http://schemas.microsoft.com/office/powerpoint/2010/main" val="16848323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E610D3-AE11-4785-B622-A89C191CA5E5}" type="slidenum">
              <a:rPr lang="en-US" altLang="zh-CN"/>
              <a:pPr/>
              <a:t>62</a:t>
            </a:fld>
            <a:endParaRPr lang="en-US" altLang="zh-CN"/>
          </a:p>
        </p:txBody>
      </p:sp>
      <p:sp>
        <p:nvSpPr>
          <p:cNvPr id="25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</a:t>
            </a:r>
            <a:r>
              <a:rPr lang="zh-CN" altLang="en-US"/>
              <a:t>、可以对</a:t>
            </a:r>
            <a:r>
              <a:rPr lang="en-US" altLang="zh-CN"/>
              <a:t>S</a:t>
            </a:r>
            <a:r>
              <a:rPr lang="en-US" altLang="zh-CN" baseline="-25000"/>
              <a:t>W</a:t>
            </a:r>
            <a:r>
              <a:rPr lang="zh-CN" altLang="en-US"/>
              <a:t>作</a:t>
            </a:r>
            <a:r>
              <a:rPr lang="en-US" altLang="zh-CN"/>
              <a:t>PCA</a:t>
            </a:r>
            <a:r>
              <a:rPr lang="zh-CN" altLang="en-US"/>
              <a:t>，然后选择</a:t>
            </a:r>
            <a:r>
              <a:rPr lang="en-US" altLang="zh-CN"/>
              <a:t>J(w)=(w</a:t>
            </a:r>
            <a:r>
              <a:rPr lang="en-US" altLang="zh-CN" baseline="30000"/>
              <a:t>T</a:t>
            </a:r>
            <a:r>
              <a:rPr lang="en-US" altLang="zh-CN"/>
              <a:t>S</a:t>
            </a:r>
            <a:r>
              <a:rPr lang="en-US" altLang="zh-CN" baseline="-25000"/>
              <a:t>B</a:t>
            </a:r>
            <a:r>
              <a:rPr lang="en-US" altLang="zh-CN"/>
              <a:t>w)/r</a:t>
            </a:r>
            <a:r>
              <a:rPr lang="zh-CN" altLang="en-US"/>
              <a:t>最大的特征矢量；</a:t>
            </a:r>
          </a:p>
          <a:p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、可以对</a:t>
            </a:r>
            <a:r>
              <a:rPr lang="en-US" altLang="zh-CN"/>
              <a:t>S</a:t>
            </a:r>
            <a:r>
              <a:rPr lang="en-US" altLang="zh-CN" baseline="-25000"/>
              <a:t>W</a:t>
            </a:r>
            <a:r>
              <a:rPr lang="zh-CN" altLang="en-US"/>
              <a:t>加一个小的扰动，使其变成非奇异阵。</a:t>
            </a:r>
          </a:p>
        </p:txBody>
      </p:sp>
    </p:spTree>
    <p:extLst>
      <p:ext uri="{BB962C8B-B14F-4D97-AF65-F5344CB8AC3E}">
        <p14:creationId xmlns:p14="http://schemas.microsoft.com/office/powerpoint/2010/main" val="14692197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E610D3-AE11-4785-B622-A89C191CA5E5}" type="slidenum">
              <a:rPr lang="en-US" altLang="zh-CN"/>
              <a:pPr/>
              <a:t>63</a:t>
            </a:fld>
            <a:endParaRPr lang="en-US" altLang="zh-CN"/>
          </a:p>
        </p:txBody>
      </p:sp>
      <p:sp>
        <p:nvSpPr>
          <p:cNvPr id="25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</a:t>
            </a:r>
            <a:r>
              <a:rPr lang="zh-CN" altLang="en-US"/>
              <a:t>、可以对</a:t>
            </a:r>
            <a:r>
              <a:rPr lang="en-US" altLang="zh-CN"/>
              <a:t>S</a:t>
            </a:r>
            <a:r>
              <a:rPr lang="en-US" altLang="zh-CN" baseline="-25000"/>
              <a:t>W</a:t>
            </a:r>
            <a:r>
              <a:rPr lang="zh-CN" altLang="en-US"/>
              <a:t>作</a:t>
            </a:r>
            <a:r>
              <a:rPr lang="en-US" altLang="zh-CN"/>
              <a:t>PCA</a:t>
            </a:r>
            <a:r>
              <a:rPr lang="zh-CN" altLang="en-US"/>
              <a:t>，然后选择</a:t>
            </a:r>
            <a:r>
              <a:rPr lang="en-US" altLang="zh-CN"/>
              <a:t>J(w)=(w</a:t>
            </a:r>
            <a:r>
              <a:rPr lang="en-US" altLang="zh-CN" baseline="30000"/>
              <a:t>T</a:t>
            </a:r>
            <a:r>
              <a:rPr lang="en-US" altLang="zh-CN"/>
              <a:t>S</a:t>
            </a:r>
            <a:r>
              <a:rPr lang="en-US" altLang="zh-CN" baseline="-25000"/>
              <a:t>B</a:t>
            </a:r>
            <a:r>
              <a:rPr lang="en-US" altLang="zh-CN"/>
              <a:t>w)/r</a:t>
            </a:r>
            <a:r>
              <a:rPr lang="zh-CN" altLang="en-US"/>
              <a:t>最大的特征矢量；</a:t>
            </a:r>
          </a:p>
          <a:p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、可以对</a:t>
            </a:r>
            <a:r>
              <a:rPr lang="en-US" altLang="zh-CN"/>
              <a:t>S</a:t>
            </a:r>
            <a:r>
              <a:rPr lang="en-US" altLang="zh-CN" baseline="-25000"/>
              <a:t>W</a:t>
            </a:r>
            <a:r>
              <a:rPr lang="zh-CN" altLang="en-US"/>
              <a:t>加一个小的扰动，使其变成非奇异阵。</a:t>
            </a:r>
          </a:p>
        </p:txBody>
      </p:sp>
    </p:spTree>
    <p:extLst>
      <p:ext uri="{BB962C8B-B14F-4D97-AF65-F5344CB8AC3E}">
        <p14:creationId xmlns:p14="http://schemas.microsoft.com/office/powerpoint/2010/main" val="3524213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05136F-2369-4B77-8703-73D2F5D4E2AD}" type="slidenum">
              <a:rPr lang="en-US" altLang="zh-CN"/>
              <a:pPr/>
              <a:t>37</a:t>
            </a:fld>
            <a:endParaRPr lang="en-US" altLang="zh-CN"/>
          </a:p>
        </p:txBody>
      </p:sp>
      <p:sp>
        <p:nvSpPr>
          <p:cNvPr id="22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证明见</a:t>
            </a:r>
            <a:r>
              <a:rPr lang="en-US" altLang="zh-CN"/>
              <a:t>word</a:t>
            </a:r>
            <a:r>
              <a:rPr lang="zh-CN" altLang="en-US"/>
              <a:t>文档，</a:t>
            </a:r>
            <a:r>
              <a:rPr lang="en-US" altLang="zh-CN"/>
              <a:t>PCA</a:t>
            </a:r>
            <a:r>
              <a:rPr lang="zh-CN" altLang="en-US"/>
              <a:t>的结果可以从两个方面解释</a:t>
            </a:r>
          </a:p>
        </p:txBody>
      </p:sp>
    </p:spTree>
    <p:extLst>
      <p:ext uri="{BB962C8B-B14F-4D97-AF65-F5344CB8AC3E}">
        <p14:creationId xmlns:p14="http://schemas.microsoft.com/office/powerpoint/2010/main" val="3170147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451408-D97E-4683-90FE-EEFA9BD3D151}" type="slidenum">
              <a:rPr lang="en-US" altLang="zh-CN"/>
              <a:pPr/>
              <a:t>38</a:t>
            </a:fld>
            <a:endParaRPr lang="en-US" altLang="zh-CN"/>
          </a:p>
        </p:txBody>
      </p:sp>
      <p:sp>
        <p:nvSpPr>
          <p:cNvPr id="22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证明见</a:t>
            </a:r>
            <a:r>
              <a:rPr lang="en-US" altLang="zh-CN"/>
              <a:t>word</a:t>
            </a:r>
            <a:r>
              <a:rPr lang="zh-CN" altLang="en-US"/>
              <a:t>文档，</a:t>
            </a:r>
            <a:r>
              <a:rPr lang="en-US" altLang="zh-CN"/>
              <a:t>PCA</a:t>
            </a:r>
            <a:r>
              <a:rPr lang="zh-CN" altLang="en-US"/>
              <a:t>的结果可以从两个方面解释</a:t>
            </a:r>
          </a:p>
        </p:txBody>
      </p:sp>
    </p:spTree>
    <p:extLst>
      <p:ext uri="{BB962C8B-B14F-4D97-AF65-F5344CB8AC3E}">
        <p14:creationId xmlns:p14="http://schemas.microsoft.com/office/powerpoint/2010/main" val="3015397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797C40-B677-466E-9342-3F386AB43CFD}" type="slidenum">
              <a:rPr lang="en-US" altLang="zh-CN"/>
              <a:pPr/>
              <a:t>39</a:t>
            </a:fld>
            <a:endParaRPr lang="en-US" altLang="zh-CN"/>
          </a:p>
        </p:txBody>
      </p:sp>
      <p:sp>
        <p:nvSpPr>
          <p:cNvPr id="22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证明见</a:t>
            </a:r>
            <a:r>
              <a:rPr lang="en-US" altLang="zh-CN"/>
              <a:t>word</a:t>
            </a:r>
            <a:r>
              <a:rPr lang="zh-CN" altLang="en-US"/>
              <a:t>文档，</a:t>
            </a:r>
            <a:r>
              <a:rPr lang="en-US" altLang="zh-CN"/>
              <a:t>PCA</a:t>
            </a:r>
            <a:r>
              <a:rPr lang="zh-CN" altLang="en-US"/>
              <a:t>的结果可以从两个方面解释</a:t>
            </a:r>
          </a:p>
        </p:txBody>
      </p:sp>
    </p:spTree>
    <p:extLst>
      <p:ext uri="{BB962C8B-B14F-4D97-AF65-F5344CB8AC3E}">
        <p14:creationId xmlns:p14="http://schemas.microsoft.com/office/powerpoint/2010/main" val="470767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A50468-2C3F-4515-89BF-69780A4C8729}" type="slidenum">
              <a:rPr lang="en-US" altLang="zh-CN"/>
              <a:pPr/>
              <a:t>40</a:t>
            </a:fld>
            <a:endParaRPr lang="en-US" altLang="zh-CN"/>
          </a:p>
        </p:txBody>
      </p:sp>
      <p:sp>
        <p:nvSpPr>
          <p:cNvPr id="22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证明见</a:t>
            </a:r>
            <a:r>
              <a:rPr lang="en-US" altLang="zh-CN"/>
              <a:t>word</a:t>
            </a:r>
            <a:r>
              <a:rPr lang="zh-CN" altLang="en-US"/>
              <a:t>文档，</a:t>
            </a:r>
            <a:r>
              <a:rPr lang="en-US" altLang="zh-CN"/>
              <a:t>PCA</a:t>
            </a:r>
            <a:r>
              <a:rPr lang="zh-CN" altLang="en-US"/>
              <a:t>的结果可以从两个方面解释</a:t>
            </a:r>
          </a:p>
        </p:txBody>
      </p:sp>
    </p:spTree>
    <p:extLst>
      <p:ext uri="{BB962C8B-B14F-4D97-AF65-F5344CB8AC3E}">
        <p14:creationId xmlns:p14="http://schemas.microsoft.com/office/powerpoint/2010/main" val="2747867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E3D48F-46C3-4027-A9B0-E03C2BA6751B}" type="slidenum">
              <a:rPr lang="en-US" altLang="zh-CN"/>
              <a:pPr/>
              <a:t>41</a:t>
            </a:fld>
            <a:endParaRPr lang="en-US" altLang="zh-CN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证明见</a:t>
            </a:r>
            <a:r>
              <a:rPr lang="en-US" altLang="zh-CN"/>
              <a:t>word</a:t>
            </a:r>
            <a:r>
              <a:rPr lang="zh-CN" altLang="en-US"/>
              <a:t>文档，</a:t>
            </a:r>
            <a:r>
              <a:rPr lang="en-US" altLang="zh-CN"/>
              <a:t>PCA</a:t>
            </a:r>
            <a:r>
              <a:rPr lang="zh-CN" altLang="en-US"/>
              <a:t>的结果可以从两个方面解释</a:t>
            </a:r>
          </a:p>
        </p:txBody>
      </p:sp>
    </p:spTree>
    <p:extLst>
      <p:ext uri="{BB962C8B-B14F-4D97-AF65-F5344CB8AC3E}">
        <p14:creationId xmlns:p14="http://schemas.microsoft.com/office/powerpoint/2010/main" val="2428270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14F535-EAAC-4C95-8B66-C55148F9F587}" type="slidenum">
              <a:rPr lang="en-US" altLang="zh-CN"/>
              <a:pPr/>
              <a:t>42</a:t>
            </a:fld>
            <a:endParaRPr lang="en-US" altLang="zh-CN"/>
          </a:p>
        </p:txBody>
      </p:sp>
      <p:sp>
        <p:nvSpPr>
          <p:cNvPr id="23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证明见</a:t>
            </a:r>
            <a:r>
              <a:rPr lang="en-US" altLang="zh-CN"/>
              <a:t>word</a:t>
            </a:r>
            <a:r>
              <a:rPr lang="zh-CN" altLang="en-US"/>
              <a:t>文档，</a:t>
            </a:r>
            <a:r>
              <a:rPr lang="en-US" altLang="zh-CN"/>
              <a:t>PCA</a:t>
            </a:r>
            <a:r>
              <a:rPr lang="zh-CN" altLang="en-US"/>
              <a:t>的结果可以从两个方面解释</a:t>
            </a:r>
          </a:p>
        </p:txBody>
      </p:sp>
    </p:spTree>
    <p:extLst>
      <p:ext uri="{BB962C8B-B14F-4D97-AF65-F5344CB8AC3E}">
        <p14:creationId xmlns:p14="http://schemas.microsoft.com/office/powerpoint/2010/main" val="3919799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14F535-EAAC-4C95-8B66-C55148F9F587}" type="slidenum">
              <a:rPr lang="en-US" altLang="zh-CN"/>
              <a:pPr/>
              <a:t>49</a:t>
            </a:fld>
            <a:endParaRPr lang="en-US" altLang="zh-CN"/>
          </a:p>
        </p:txBody>
      </p:sp>
      <p:sp>
        <p:nvSpPr>
          <p:cNvPr id="23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证明见</a:t>
            </a:r>
            <a:r>
              <a:rPr lang="en-US" altLang="zh-CN"/>
              <a:t>word</a:t>
            </a:r>
            <a:r>
              <a:rPr lang="zh-CN" altLang="en-US"/>
              <a:t>文档，</a:t>
            </a:r>
            <a:r>
              <a:rPr lang="en-US" altLang="zh-CN"/>
              <a:t>PCA</a:t>
            </a:r>
            <a:r>
              <a:rPr lang="zh-CN" altLang="en-US"/>
              <a:t>的结果可以从两个方面解释</a:t>
            </a:r>
          </a:p>
        </p:txBody>
      </p:sp>
    </p:spTree>
    <p:extLst>
      <p:ext uri="{BB962C8B-B14F-4D97-AF65-F5344CB8AC3E}">
        <p14:creationId xmlns:p14="http://schemas.microsoft.com/office/powerpoint/2010/main" val="2747521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EF7A52-4D8D-4680-8D53-4315D298DDD3}" type="slidenum">
              <a:rPr lang="zh-CN" altLang="en-US"/>
              <a:pPr/>
              <a:t>50</a:t>
            </a:fld>
            <a:endParaRPr lang="en-US" altLang="zh-CN"/>
          </a:p>
        </p:txBody>
      </p:sp>
      <p:sp>
        <p:nvSpPr>
          <p:cNvPr id="327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原图像：</a:t>
            </a:r>
            <a:r>
              <a:rPr lang="en-US" altLang="zh-CN"/>
              <a:t>28*28=784</a:t>
            </a:r>
          </a:p>
        </p:txBody>
      </p:sp>
    </p:spTree>
    <p:extLst>
      <p:ext uri="{BB962C8B-B14F-4D97-AF65-F5344CB8AC3E}">
        <p14:creationId xmlns:p14="http://schemas.microsoft.com/office/powerpoint/2010/main" val="775653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4868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636912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717A-F73B-4EC6-A425-4C73955FDB08}" type="datetimeFigureOut">
              <a:rPr lang="zh-CN" altLang="en-US" smtClean="0"/>
              <a:t>2020/3/24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宋体" pitchFamily="2" charset="-122"/>
                <a:ea typeface="宋体" pitchFamily="2" charset="-122"/>
              </a:defRPr>
            </a:lvl1pPr>
          </a:lstStyle>
          <a:p>
            <a:r>
              <a:rPr lang="zh-CN" altLang="en-US" dirty="0">
                <a:latin typeface="宋体" pitchFamily="2" charset="-122"/>
                <a:ea typeface="宋体" pitchFamily="2" charset="-122"/>
              </a:rPr>
              <a:t>模式识别</a:t>
            </a:r>
            <a:endParaRPr lang="zh-CN" alt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2564904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btitle 2"/>
          <p:cNvSpPr txBox="1">
            <a:spLocks/>
          </p:cNvSpPr>
          <p:nvPr userDrawn="1"/>
        </p:nvSpPr>
        <p:spPr>
          <a:xfrm>
            <a:off x="2486" y="-27384"/>
            <a:ext cx="4569514" cy="836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2" charset="-122"/>
                <a:ea typeface="黑体" pitchFamily="2" charset="-122"/>
              </a:rPr>
              <a:t>工业和信息化部“十二五”规划教材</a:t>
            </a:r>
            <a:endParaRPr lang="en-US" altLang="zh-CN" sz="1800" b="1" dirty="0">
              <a:solidFill>
                <a:schemeClr val="tx1">
                  <a:lumMod val="65000"/>
                  <a:lumOff val="35000"/>
                </a:schemeClr>
              </a:solidFill>
              <a:latin typeface="黑体" pitchFamily="2" charset="-122"/>
              <a:ea typeface="黑体" pitchFamily="2" charset="-122"/>
            </a:endParaRPr>
          </a:p>
          <a:p>
            <a:pPr algn="dist"/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itchFamily="2" charset="-122"/>
                <a:ea typeface="黑体" pitchFamily="2" charset="-122"/>
              </a:rPr>
              <a:t>“十二五”国家重点图书出版规划项目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6228183" y="6021288"/>
            <a:ext cx="287450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 algn="ctr"/>
            <a:r>
              <a:rPr lang="zh-CN" altLang="en-US" sz="1600" b="1" kern="1200" cap="none" spc="0" dirty="0">
                <a:ln w="1905"/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黑体" pitchFamily="2" charset="-122"/>
                <a:ea typeface="黑体" pitchFamily="2" charset="-122"/>
                <a:cs typeface="+mn-cs"/>
              </a:rPr>
              <a:t>哈尔滨工业大学 计算机学院 </a:t>
            </a:r>
            <a:endParaRPr lang="en-US" altLang="zh-CN" sz="1600" b="1" kern="1200" cap="none" spc="0" dirty="0">
              <a:ln w="1905"/>
              <a:solidFill>
                <a:schemeClr val="accent2">
                  <a:lumMod val="20000"/>
                  <a:lumOff val="8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黑体" pitchFamily="2" charset="-122"/>
              <a:ea typeface="黑体" pitchFamily="2" charset="-122"/>
              <a:cs typeface="+mn-cs"/>
            </a:endParaRPr>
          </a:p>
          <a:p>
            <a:pPr lvl="0" algn="ctr"/>
            <a:r>
              <a:rPr lang="zh-CN" altLang="en-US" sz="1600" b="1" kern="1200" cap="none" spc="0" dirty="0">
                <a:ln w="1905"/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黑体" pitchFamily="2" charset="-122"/>
                <a:ea typeface="黑体" pitchFamily="2" charset="-122"/>
                <a:cs typeface="+mn-cs"/>
              </a:rPr>
              <a:t>模式识别与智能系统研究中心</a:t>
            </a:r>
            <a:endParaRPr lang="en-US" altLang="zh-CN" sz="1600" b="1" kern="1200" cap="none" spc="0" dirty="0">
              <a:ln w="1905"/>
              <a:solidFill>
                <a:schemeClr val="accent2">
                  <a:lumMod val="20000"/>
                  <a:lumOff val="8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黑体" pitchFamily="2" charset="-122"/>
              <a:ea typeface="黑体" pitchFamily="2" charset="-122"/>
              <a:cs typeface="+mn-cs"/>
            </a:endParaRPr>
          </a:p>
          <a:p>
            <a:pPr lvl="0" algn="ctr"/>
            <a:r>
              <a:rPr lang="en-US" altLang="zh-CN" sz="1600" b="1" kern="1200" cap="none" spc="0" dirty="0">
                <a:ln w="1905"/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黑体" pitchFamily="2" charset="-122"/>
                <a:ea typeface="黑体" pitchFamily="2" charset="-122"/>
                <a:cs typeface="+mn-cs"/>
              </a:rPr>
              <a:t>ISBN 978-7-5603-4763-9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717A-F73B-4EC6-A425-4C73955FDB08}" type="datetimeFigureOut">
              <a:rPr lang="zh-CN" altLang="en-US" smtClean="0"/>
              <a:t>2020/3/24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7937D-F794-402F-BD26-F6FA2B35296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6228184" y="6165304"/>
            <a:ext cx="287450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 algn="ctr"/>
            <a:r>
              <a:rPr lang="zh-CN" altLang="en-US" sz="1600" b="1" kern="1200" cap="none" spc="0" dirty="0">
                <a:ln w="1905"/>
                <a:solidFill>
                  <a:schemeClr val="accent1">
                    <a:lumMod val="9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黑体" pitchFamily="2" charset="-122"/>
                <a:ea typeface="黑体" pitchFamily="2" charset="-122"/>
                <a:cs typeface="+mn-cs"/>
              </a:rPr>
              <a:t>哈尔滨工业大学 计算机学院 </a:t>
            </a:r>
            <a:endParaRPr lang="en-US" altLang="zh-CN" sz="1600" b="1" kern="1200" cap="none" spc="0" dirty="0">
              <a:ln w="1905"/>
              <a:solidFill>
                <a:schemeClr val="accent1">
                  <a:lumMod val="9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黑体" pitchFamily="2" charset="-122"/>
              <a:ea typeface="黑体" pitchFamily="2" charset="-122"/>
              <a:cs typeface="+mn-cs"/>
            </a:endParaRPr>
          </a:p>
          <a:p>
            <a:pPr lvl="0" algn="ctr"/>
            <a:r>
              <a:rPr lang="zh-CN" altLang="en-US" sz="1600" b="1" kern="1200" cap="none" spc="0" dirty="0">
                <a:ln w="1905"/>
                <a:solidFill>
                  <a:schemeClr val="accent1">
                    <a:lumMod val="9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黑体" pitchFamily="2" charset="-122"/>
                <a:ea typeface="黑体" pitchFamily="2" charset="-122"/>
                <a:cs typeface="+mn-cs"/>
              </a:rPr>
              <a:t>模式识别与智能系统研究中心</a:t>
            </a:r>
            <a:endParaRPr lang="zh-CN" altLang="en-US" sz="5400" b="1" cap="none" spc="0" dirty="0">
              <a:ln w="1905"/>
              <a:solidFill>
                <a:schemeClr val="accent1">
                  <a:lumMod val="9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717A-F73B-4EC6-A425-4C73955FDB08}" type="datetimeFigureOut">
              <a:rPr lang="zh-CN" altLang="en-US" smtClean="0"/>
              <a:t>2020/3/24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7937D-F794-402F-BD26-F6FA2B3529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60350"/>
            <a:ext cx="8496300" cy="9096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23850" y="1557338"/>
            <a:ext cx="4171950" cy="50403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557338"/>
            <a:ext cx="4171950" cy="50403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067676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60350"/>
            <a:ext cx="8496300" cy="9096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23850" y="1557338"/>
            <a:ext cx="4171950" cy="50403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557338"/>
            <a:ext cx="4171950" cy="24431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152900"/>
            <a:ext cx="4171950" cy="24447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987715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323850" y="260350"/>
            <a:ext cx="8496300" cy="9096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323850" y="1557338"/>
            <a:ext cx="4171950" cy="24431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557338"/>
            <a:ext cx="4171950" cy="24431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323850" y="4152900"/>
            <a:ext cx="4171950" cy="24447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4152900"/>
            <a:ext cx="4171950" cy="24447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6782168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F96C4-D820-4CF2-AA2F-B0EAC74A149D}" type="datetimeFigureOut">
              <a:rPr lang="zh-CN" altLang="en-US" smtClean="0"/>
              <a:t>2020/3/24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0D6E2-68AE-4397-BE73-E4DC9E7F4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17923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F96C4-D820-4CF2-AA2F-B0EAC74A149D}" type="datetimeFigureOut">
              <a:rPr lang="zh-CN" altLang="en-US" smtClean="0"/>
              <a:t>2020/3/24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0D6E2-68AE-4397-BE73-E4DC9E7F4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9480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F96C4-D820-4CF2-AA2F-B0EAC74A149D}" type="datetimeFigureOut">
              <a:rPr lang="zh-CN" altLang="en-US" smtClean="0"/>
              <a:t>2020/3/24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0D6E2-68AE-4397-BE73-E4DC9E7F4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52774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F96C4-D820-4CF2-AA2F-B0EAC74A149D}" type="datetimeFigureOut">
              <a:rPr lang="zh-CN" altLang="en-US" smtClean="0"/>
              <a:t>2020/3/24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0D6E2-68AE-4397-BE73-E4DC9E7F4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8048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F96C4-D820-4CF2-AA2F-B0EAC74A149D}" type="datetimeFigureOut">
              <a:rPr lang="zh-CN" altLang="en-US" smtClean="0"/>
              <a:t>2020/3/24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0D6E2-68AE-4397-BE73-E4DC9E7F4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488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j-lt"/>
                <a:ea typeface="黑体" pitchFamily="2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182880" indent="-182880">
              <a:buClr>
                <a:srgbClr val="002060"/>
              </a:buClr>
              <a:buSzPct val="80000"/>
              <a:buFont typeface="Wingdings" pitchFamily="2" charset="2"/>
              <a:buChar char="p"/>
              <a:defRPr sz="2800">
                <a:latin typeface="+mj-lt"/>
                <a:ea typeface="宋体" pitchFamily="2" charset="-122"/>
              </a:defRPr>
            </a:lvl1pPr>
            <a:lvl2pPr marL="457200" indent="-182880">
              <a:buClr>
                <a:srgbClr val="002060"/>
              </a:buClr>
              <a:buSzPct val="80000"/>
              <a:buFont typeface="Wingdings" pitchFamily="2" charset="2"/>
              <a:buChar char="Ø"/>
              <a:defRPr sz="2400">
                <a:latin typeface="+mj-lt"/>
                <a:ea typeface="宋体" pitchFamily="2" charset="-122"/>
              </a:defRPr>
            </a:lvl2pPr>
            <a:lvl3pPr marL="731520" indent="-182880">
              <a:buClr>
                <a:srgbClr val="002060"/>
              </a:buClr>
              <a:buFont typeface="Arial" pitchFamily="34" charset="0"/>
              <a:buChar char="•"/>
              <a:defRPr sz="2000">
                <a:latin typeface="+mj-lt"/>
                <a:ea typeface="宋体" pitchFamily="2" charset="-122"/>
              </a:defRPr>
            </a:lvl3pPr>
            <a:lvl4pPr>
              <a:buClr>
                <a:srgbClr val="002060"/>
              </a:buClr>
              <a:defRPr sz="1800">
                <a:latin typeface="+mj-lt"/>
                <a:ea typeface="宋体" pitchFamily="2" charset="-122"/>
              </a:defRPr>
            </a:lvl4pPr>
            <a:lvl5pPr>
              <a:defRPr sz="1600">
                <a:latin typeface="+mj-lt"/>
                <a:ea typeface="宋体" pitchFamily="2" charset="-122"/>
              </a:defRPr>
            </a:lvl5pPr>
          </a:lstStyle>
          <a:p>
            <a:pPr lvl="0"/>
            <a:r>
              <a:rPr lang="en-US" altLang="zh-CN" dirty="0"/>
              <a:t>  Click to edit Master text styles</a:t>
            </a:r>
          </a:p>
          <a:p>
            <a:pPr lvl="1"/>
            <a:r>
              <a:rPr lang="en-US" altLang="zh-CN" dirty="0"/>
              <a:t> Second level</a:t>
            </a:r>
          </a:p>
          <a:p>
            <a:pPr lvl="2"/>
            <a:r>
              <a:rPr lang="en-US" altLang="zh-CN" dirty="0"/>
              <a:t> Third level</a:t>
            </a:r>
          </a:p>
          <a:p>
            <a:pPr lvl="3"/>
            <a:r>
              <a:rPr lang="en-US" altLang="zh-CN" dirty="0"/>
              <a:t> Fourth level</a:t>
            </a:r>
          </a:p>
          <a:p>
            <a:pPr lvl="4"/>
            <a:r>
              <a:rPr lang="en-US" altLang="zh-CN" dirty="0"/>
              <a:t> 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717A-F73B-4EC6-A425-4C73955FDB08}" type="datetimeFigureOut">
              <a:rPr lang="zh-CN" altLang="en-US" smtClean="0"/>
              <a:t>2020/3/24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7937D-F794-402F-BD26-F6FA2B35296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3903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itchFamily="2" charset="-122"/>
                <a:ea typeface="黑体" pitchFamily="2" charset="-122"/>
              </a:rPr>
              <a:t>工业和信息化部“十二五”规划教材</a:t>
            </a:r>
            <a:endParaRPr lang="en-US" altLang="zh-CN" sz="1800" b="1" dirty="0">
              <a:solidFill>
                <a:schemeClr val="tx1">
                  <a:lumMod val="50000"/>
                  <a:lumOff val="50000"/>
                </a:schemeClr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228183" y="6021288"/>
            <a:ext cx="287450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 algn="ctr"/>
            <a:r>
              <a:rPr lang="zh-CN" altLang="en-US" sz="1600" b="1" kern="1200" cap="none" spc="0" dirty="0">
                <a:ln w="1905"/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ea typeface="宋体" pitchFamily="2" charset="-122"/>
                <a:cs typeface="+mn-cs"/>
              </a:rPr>
              <a:t>哈尔滨工业大学 计算机学院 </a:t>
            </a:r>
            <a:endParaRPr lang="en-US" altLang="zh-CN" sz="1600" b="1" kern="1200" cap="none" spc="0" dirty="0">
              <a:ln w="1905"/>
              <a:solidFill>
                <a:schemeClr val="accent2">
                  <a:lumMod val="20000"/>
                  <a:lumOff val="8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j-lt"/>
              <a:ea typeface="宋体" pitchFamily="2" charset="-122"/>
              <a:cs typeface="+mn-cs"/>
            </a:endParaRPr>
          </a:p>
          <a:p>
            <a:pPr lvl="0" algn="ctr"/>
            <a:r>
              <a:rPr lang="zh-CN" altLang="en-US" sz="1600" b="1" kern="1200" cap="none" spc="0" dirty="0">
                <a:ln w="1905"/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ea typeface="宋体" pitchFamily="2" charset="-122"/>
                <a:cs typeface="+mn-cs"/>
              </a:rPr>
              <a:t>模式识别与智能系统研究中心</a:t>
            </a:r>
            <a:endParaRPr lang="en-US" altLang="zh-CN" sz="1600" b="1" kern="1200" cap="none" spc="0" dirty="0">
              <a:ln w="1905"/>
              <a:solidFill>
                <a:schemeClr val="accent2">
                  <a:lumMod val="20000"/>
                  <a:lumOff val="8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j-lt"/>
              <a:ea typeface="宋体" pitchFamily="2" charset="-122"/>
              <a:cs typeface="+mn-cs"/>
            </a:endParaRPr>
          </a:p>
          <a:p>
            <a:pPr lvl="0" algn="ctr"/>
            <a:r>
              <a:rPr lang="en-US" altLang="zh-CN" sz="1600" b="1" kern="1200" cap="none" spc="0" dirty="0">
                <a:ln w="1905"/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ea typeface="宋体" pitchFamily="2" charset="-122"/>
                <a:cs typeface="+mn-cs"/>
              </a:rPr>
              <a:t>ISBN 978-7-5603-4763-9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F96C4-D820-4CF2-AA2F-B0EAC74A149D}" type="datetimeFigureOut">
              <a:rPr lang="zh-CN" altLang="en-US" smtClean="0"/>
              <a:t>2020/3/24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0D6E2-68AE-4397-BE73-E4DC9E7F4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5534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F96C4-D820-4CF2-AA2F-B0EAC74A149D}" type="datetimeFigureOut">
              <a:rPr lang="zh-CN" altLang="en-US" smtClean="0"/>
              <a:t>2020/3/24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0D6E2-68AE-4397-BE73-E4DC9E7F4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1545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F96C4-D820-4CF2-AA2F-B0EAC74A149D}" type="datetimeFigureOut">
              <a:rPr lang="zh-CN" altLang="en-US" smtClean="0"/>
              <a:t>2020/3/24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0D6E2-68AE-4397-BE73-E4DC9E7F4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2197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F96C4-D820-4CF2-AA2F-B0EAC74A149D}" type="datetimeFigureOut">
              <a:rPr lang="zh-CN" altLang="en-US" smtClean="0"/>
              <a:t>2020/3/24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0D6E2-68AE-4397-BE73-E4DC9E7F4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3041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F96C4-D820-4CF2-AA2F-B0EAC74A149D}" type="datetimeFigureOut">
              <a:rPr lang="zh-CN" altLang="en-US" smtClean="0"/>
              <a:t>2020/3/24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0D6E2-68AE-4397-BE73-E4DC9E7F4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4981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F96C4-D820-4CF2-AA2F-B0EAC74A149D}" type="datetimeFigureOut">
              <a:rPr lang="zh-CN" altLang="en-US" smtClean="0"/>
              <a:t>2020/3/24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0D6E2-68AE-4397-BE73-E4DC9E7F4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2682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46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7347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348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57349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57350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7351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7352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7353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7354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7355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7356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7357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7358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7359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57360" name="Rectangle 16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361" name="Rectangle 17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362" name="Rectangle 18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1C79BCB-F77D-4507-A1DC-19B3288CC336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Black" panose="020B0A040201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363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57364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3400"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0462585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25B516-7A4E-4966-923C-6D23E0B70414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Black" panose="020B0A040201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88008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16BE324-67FC-4009-9099-8FF38E6ACEF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Black" panose="020B0A040201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54957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D819869-1268-43DD-B738-984D78A39316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Black" panose="020B0A040201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4454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717A-F73B-4EC6-A425-4C73955FDB08}" type="datetimeFigureOut">
              <a:rPr lang="zh-CN" altLang="en-US" smtClean="0"/>
              <a:t>2020/3/24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7937D-F794-402F-BD26-F6FA2B352968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959FFD5-07ED-4F7C-98D3-29123FD1065F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Black" panose="020B0A040201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55391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D6EE31-BF5F-4F14-97D0-AF718A6074D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Black" panose="020B0A040201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72209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B7D02FF-061C-4AEA-8D52-D1A9BFEA82F7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Black" panose="020B0A040201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75206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8621D-4777-487E-A664-88912AAEB5C6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Black" panose="020B0A040201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0989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9F3638-7A38-47EB-838B-8952F7A4D9BA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Black" panose="020B0A040201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81810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109AEE-9B50-4F3B-8E06-B9DC1266AB25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Black" panose="020B0A040201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17564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E0EDD0E-380D-4CFB-A08A-4AAF86D20AE9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Black" panose="020B0A040201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52063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18669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18669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64541D-E553-45F2-82DE-0C5D67F9F00B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Black" panose="020B0A040201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97274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BCF0497-477F-46D9-865A-BA8966851973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Black" panose="020B0A040201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4621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j-lt"/>
                <a:ea typeface="黑体" pitchFamily="2" charset="-122"/>
                <a:cs typeface="Times New Roman" pitchFamily="18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>
                <a:latin typeface="Times New Roman" pitchFamily="18" charset="0"/>
                <a:ea typeface="宋体" pitchFamily="2" charset="-122"/>
                <a:cs typeface="Times New Roman" pitchFamily="18" charset="0"/>
              </a:defRPr>
            </a:lvl1pPr>
            <a:lvl2pPr>
              <a:defRPr sz="2400">
                <a:latin typeface="Times New Roman" pitchFamily="18" charset="0"/>
                <a:ea typeface="宋体" pitchFamily="2" charset="-122"/>
                <a:cs typeface="Times New Roman" pitchFamily="18" charset="0"/>
              </a:defRPr>
            </a:lvl2pPr>
            <a:lvl3pPr>
              <a:defRPr sz="2000">
                <a:latin typeface="Times New Roman" pitchFamily="18" charset="0"/>
                <a:ea typeface="宋体" pitchFamily="2" charset="-122"/>
                <a:cs typeface="Times New Roman" pitchFamily="18" charset="0"/>
              </a:defRPr>
            </a:lvl3pPr>
            <a:lvl4pPr>
              <a:defRPr sz="1800">
                <a:latin typeface="Times New Roman" pitchFamily="18" charset="0"/>
                <a:ea typeface="宋体" pitchFamily="2" charset="-122"/>
                <a:cs typeface="Times New Roman" pitchFamily="18" charset="0"/>
              </a:defRPr>
            </a:lvl4pPr>
            <a:lvl5pPr>
              <a:defRPr sz="1800">
                <a:latin typeface="Times New Roman" pitchFamily="18" charset="0"/>
                <a:ea typeface="宋体" pitchFamily="2" charset="-122"/>
                <a:cs typeface="Times New Roman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>
                <a:latin typeface="Times New Roman" pitchFamily="18" charset="0"/>
                <a:ea typeface="宋体" pitchFamily="2" charset="-122"/>
                <a:cs typeface="Times New Roman" pitchFamily="18" charset="0"/>
              </a:defRPr>
            </a:lvl1pPr>
            <a:lvl2pPr>
              <a:defRPr sz="2400">
                <a:latin typeface="Times New Roman" pitchFamily="18" charset="0"/>
                <a:ea typeface="宋体" pitchFamily="2" charset="-122"/>
                <a:cs typeface="Times New Roman" pitchFamily="18" charset="0"/>
              </a:defRPr>
            </a:lvl2pPr>
            <a:lvl3pPr>
              <a:defRPr sz="2000">
                <a:latin typeface="Times New Roman" pitchFamily="18" charset="0"/>
                <a:ea typeface="宋体" pitchFamily="2" charset="-122"/>
                <a:cs typeface="Times New Roman" pitchFamily="18" charset="0"/>
              </a:defRPr>
            </a:lvl3pPr>
            <a:lvl4pPr>
              <a:defRPr sz="1800">
                <a:latin typeface="Times New Roman" pitchFamily="18" charset="0"/>
                <a:ea typeface="宋体" pitchFamily="2" charset="-122"/>
                <a:cs typeface="Times New Roman" pitchFamily="18" charset="0"/>
              </a:defRPr>
            </a:lvl4pPr>
            <a:lvl5pPr>
              <a:defRPr sz="1800">
                <a:latin typeface="Times New Roman" pitchFamily="18" charset="0"/>
                <a:ea typeface="宋体" pitchFamily="2" charset="-122"/>
                <a:cs typeface="Times New Roman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717A-F73B-4EC6-A425-4C73955FDB08}" type="datetimeFigureOut">
              <a:rPr lang="zh-CN" altLang="en-US" smtClean="0"/>
              <a:t>2020/3/24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7937D-F794-402F-BD26-F6FA2B35296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6228184" y="6165304"/>
            <a:ext cx="287450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 algn="ctr"/>
            <a:r>
              <a:rPr lang="zh-CN" altLang="en-US" sz="1600" b="1" kern="1200" cap="none" spc="0" dirty="0">
                <a:ln w="1905"/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黑体" pitchFamily="2" charset="-122"/>
                <a:ea typeface="黑体" pitchFamily="2" charset="-122"/>
                <a:cs typeface="+mn-cs"/>
              </a:rPr>
              <a:t>哈尔滨工业大学 计算机学院 </a:t>
            </a:r>
            <a:endParaRPr lang="en-US" altLang="zh-CN" sz="1600" b="1" kern="1200" cap="none" spc="0" dirty="0">
              <a:ln w="1905"/>
              <a:solidFill>
                <a:schemeClr val="accent2">
                  <a:lumMod val="20000"/>
                  <a:lumOff val="8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黑体" pitchFamily="2" charset="-122"/>
              <a:ea typeface="黑体" pitchFamily="2" charset="-122"/>
              <a:cs typeface="+mn-cs"/>
            </a:endParaRPr>
          </a:p>
          <a:p>
            <a:pPr lvl="0" algn="ctr"/>
            <a:r>
              <a:rPr lang="zh-CN" altLang="en-US" sz="1600" b="1" kern="1200" cap="none" spc="0" dirty="0">
                <a:ln w="1905"/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黑体" pitchFamily="2" charset="-122"/>
                <a:ea typeface="黑体" pitchFamily="2" charset="-122"/>
                <a:cs typeface="+mn-cs"/>
              </a:rPr>
              <a:t>模式识别与智能系统研究中心</a:t>
            </a:r>
            <a:endParaRPr lang="zh-CN" altLang="en-US" sz="5400" b="1" cap="none" spc="0" dirty="0">
              <a:ln w="1905"/>
              <a:solidFill>
                <a:schemeClr val="accent2">
                  <a:lumMod val="20000"/>
                  <a:lumOff val="8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9063" y="0"/>
            <a:ext cx="3903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itchFamily="2" charset="-122"/>
                <a:ea typeface="黑体" pitchFamily="2" charset="-122"/>
              </a:rPr>
              <a:t>工业和信息化部“十二五”规划教材</a:t>
            </a:r>
            <a:endParaRPr lang="en-US" altLang="zh-CN" sz="1800" b="1" dirty="0">
              <a:solidFill>
                <a:schemeClr val="tx1">
                  <a:lumMod val="50000"/>
                  <a:lumOff val="50000"/>
                </a:schemeClr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j-lt"/>
                <a:ea typeface="宋体" pitchFamily="2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  <a:ea typeface="宋体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>
                <a:latin typeface="+mj-lt"/>
                <a:ea typeface="宋体" pitchFamily="2" charset="-122"/>
              </a:defRPr>
            </a:lvl1pPr>
            <a:lvl2pPr>
              <a:defRPr sz="2000">
                <a:latin typeface="+mj-lt"/>
                <a:ea typeface="宋体" pitchFamily="2" charset="-122"/>
              </a:defRPr>
            </a:lvl2pPr>
            <a:lvl3pPr>
              <a:defRPr sz="1800">
                <a:latin typeface="+mj-lt"/>
                <a:ea typeface="宋体" pitchFamily="2" charset="-122"/>
              </a:defRPr>
            </a:lvl3pPr>
            <a:lvl4pPr>
              <a:defRPr sz="1600">
                <a:latin typeface="+mj-lt"/>
                <a:ea typeface="宋体" pitchFamily="2" charset="-122"/>
              </a:defRPr>
            </a:lvl4pPr>
            <a:lvl5pPr>
              <a:defRPr sz="1600">
                <a:latin typeface="+mj-lt"/>
                <a:ea typeface="宋体" pitchFamily="2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1"/>
                </a:solidFill>
                <a:latin typeface="+mj-lt"/>
                <a:ea typeface="宋体" pitchFamily="2" charset="-122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>
                <a:latin typeface="+mj-lt"/>
                <a:ea typeface="宋体" pitchFamily="2" charset="-122"/>
              </a:defRPr>
            </a:lvl1pPr>
            <a:lvl2pPr>
              <a:defRPr sz="2000">
                <a:latin typeface="+mj-lt"/>
                <a:ea typeface="宋体" pitchFamily="2" charset="-122"/>
              </a:defRPr>
            </a:lvl2pPr>
            <a:lvl3pPr>
              <a:defRPr sz="1800">
                <a:latin typeface="+mj-lt"/>
                <a:ea typeface="宋体" pitchFamily="2" charset="-122"/>
              </a:defRPr>
            </a:lvl3pPr>
            <a:lvl4pPr>
              <a:defRPr sz="1600">
                <a:latin typeface="+mj-lt"/>
                <a:ea typeface="宋体" pitchFamily="2" charset="-122"/>
              </a:defRPr>
            </a:lvl4pPr>
            <a:lvl5pPr>
              <a:defRPr sz="1600">
                <a:latin typeface="+mj-lt"/>
                <a:ea typeface="宋体" pitchFamily="2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717A-F73B-4EC6-A425-4C73955FDB08}" type="datetimeFigureOut">
              <a:rPr lang="zh-CN" altLang="en-US" smtClean="0"/>
              <a:t>2020/3/24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7937D-F794-402F-BD26-F6FA2B352968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>
            <a:off x="6228184" y="6165304"/>
            <a:ext cx="287450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 algn="ctr"/>
            <a:r>
              <a:rPr lang="zh-CN" altLang="en-US" sz="1600" b="1" kern="1200" cap="none" spc="0" dirty="0">
                <a:ln w="1905"/>
                <a:solidFill>
                  <a:schemeClr val="accent1">
                    <a:lumMod val="9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ea typeface="宋体" pitchFamily="2" charset="-122"/>
                <a:cs typeface="+mn-cs"/>
              </a:rPr>
              <a:t>哈尔滨工业大学 计算机学院 </a:t>
            </a:r>
            <a:endParaRPr lang="en-US" altLang="zh-CN" sz="1600" b="1" kern="1200" cap="none" spc="0" dirty="0">
              <a:ln w="1905"/>
              <a:solidFill>
                <a:schemeClr val="accent1">
                  <a:lumMod val="9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j-lt"/>
              <a:ea typeface="宋体" pitchFamily="2" charset="-122"/>
              <a:cs typeface="+mn-cs"/>
            </a:endParaRPr>
          </a:p>
          <a:p>
            <a:pPr lvl="0" algn="ctr"/>
            <a:r>
              <a:rPr lang="zh-CN" altLang="en-US" sz="1600" b="1" kern="1200" cap="none" spc="0" dirty="0">
                <a:ln w="1905"/>
                <a:solidFill>
                  <a:schemeClr val="accent1">
                    <a:lumMod val="9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ea typeface="宋体" pitchFamily="2" charset="-122"/>
                <a:cs typeface="+mn-cs"/>
              </a:rPr>
              <a:t>模式识别与智能系统研究中心</a:t>
            </a:r>
            <a:endParaRPr lang="zh-CN" altLang="en-US" sz="5400" b="1" cap="none" spc="0" dirty="0">
              <a:ln w="1905"/>
              <a:solidFill>
                <a:schemeClr val="accent1">
                  <a:lumMod val="9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j-lt"/>
              <a:ea typeface="宋体" pitchFamily="2" charset="-122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9063" y="0"/>
            <a:ext cx="3903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itchFamily="2" charset="-122"/>
                <a:ea typeface="黑体" pitchFamily="2" charset="-122"/>
              </a:rPr>
              <a:t>工业和信息化部“十二五”规划教材</a:t>
            </a:r>
            <a:endParaRPr lang="en-US" altLang="zh-CN" sz="1800" b="1" dirty="0">
              <a:solidFill>
                <a:schemeClr val="tx1">
                  <a:lumMod val="50000"/>
                  <a:lumOff val="50000"/>
                </a:schemeClr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717A-F73B-4EC6-A425-4C73955FDB08}" type="datetimeFigureOut">
              <a:rPr lang="zh-CN" altLang="en-US" smtClean="0"/>
              <a:t>2020/3/24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7937D-F794-402F-BD26-F6FA2B35296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6228184" y="6165304"/>
            <a:ext cx="287450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 algn="ctr"/>
            <a:r>
              <a:rPr lang="zh-CN" altLang="en-US" sz="1600" b="1" kern="1200" cap="none" spc="0" dirty="0">
                <a:ln w="1905"/>
                <a:solidFill>
                  <a:schemeClr val="accent1">
                    <a:lumMod val="9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黑体" pitchFamily="2" charset="-122"/>
                <a:ea typeface="黑体" pitchFamily="2" charset="-122"/>
                <a:cs typeface="+mn-cs"/>
              </a:rPr>
              <a:t>哈尔滨工业大学 计算机学院 </a:t>
            </a:r>
            <a:endParaRPr lang="en-US" altLang="zh-CN" sz="1600" b="1" kern="1200" cap="none" spc="0" dirty="0">
              <a:ln w="1905"/>
              <a:solidFill>
                <a:schemeClr val="accent1">
                  <a:lumMod val="9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黑体" pitchFamily="2" charset="-122"/>
              <a:ea typeface="黑体" pitchFamily="2" charset="-122"/>
              <a:cs typeface="+mn-cs"/>
            </a:endParaRPr>
          </a:p>
          <a:p>
            <a:pPr lvl="0" algn="ctr"/>
            <a:r>
              <a:rPr lang="zh-CN" altLang="en-US" sz="1600" b="1" kern="1200" cap="none" spc="0" dirty="0">
                <a:ln w="1905"/>
                <a:solidFill>
                  <a:schemeClr val="accent1">
                    <a:lumMod val="9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黑体" pitchFamily="2" charset="-122"/>
                <a:ea typeface="黑体" pitchFamily="2" charset="-122"/>
                <a:cs typeface="+mn-cs"/>
              </a:rPr>
              <a:t>模式识别与智能系统研究中心</a:t>
            </a:r>
            <a:endParaRPr lang="zh-CN" altLang="en-US" sz="5400" b="1" cap="none" spc="0" dirty="0">
              <a:ln w="1905"/>
              <a:solidFill>
                <a:schemeClr val="accent1">
                  <a:lumMod val="9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717A-F73B-4EC6-A425-4C73955FDB08}" type="datetimeFigureOut">
              <a:rPr lang="zh-CN" altLang="en-US" smtClean="0"/>
              <a:t>2020/3/24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7937D-F794-402F-BD26-F6FA2B35296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6228184" y="6165304"/>
            <a:ext cx="287450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 algn="ctr"/>
            <a:r>
              <a:rPr lang="zh-CN" altLang="en-US" sz="1600" b="1" kern="1200" cap="none" spc="0" dirty="0">
                <a:ln w="1905"/>
                <a:solidFill>
                  <a:schemeClr val="accent1">
                    <a:lumMod val="9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黑体" pitchFamily="2" charset="-122"/>
                <a:ea typeface="黑体" pitchFamily="2" charset="-122"/>
                <a:cs typeface="+mn-cs"/>
              </a:rPr>
              <a:t>哈尔滨工业大学 计算机学院 </a:t>
            </a:r>
            <a:endParaRPr lang="en-US" altLang="zh-CN" sz="1600" b="1" kern="1200" cap="none" spc="0" dirty="0">
              <a:ln w="1905"/>
              <a:solidFill>
                <a:schemeClr val="accent1">
                  <a:lumMod val="9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黑体" pitchFamily="2" charset="-122"/>
              <a:ea typeface="黑体" pitchFamily="2" charset="-122"/>
              <a:cs typeface="+mn-cs"/>
            </a:endParaRPr>
          </a:p>
          <a:p>
            <a:pPr lvl="0" algn="ctr"/>
            <a:r>
              <a:rPr lang="zh-CN" altLang="en-US" sz="1600" b="1" kern="1200" cap="none" spc="0" dirty="0">
                <a:ln w="1905"/>
                <a:solidFill>
                  <a:schemeClr val="accent1">
                    <a:lumMod val="9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黑体" pitchFamily="2" charset="-122"/>
                <a:ea typeface="黑体" pitchFamily="2" charset="-122"/>
                <a:cs typeface="+mn-cs"/>
              </a:rPr>
              <a:t>模式识别与智能系统研究中心</a:t>
            </a:r>
            <a:endParaRPr lang="zh-CN" altLang="en-US" sz="5400" b="1" cap="none" spc="0" dirty="0">
              <a:ln w="1905"/>
              <a:solidFill>
                <a:schemeClr val="accent1">
                  <a:lumMod val="9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717A-F73B-4EC6-A425-4C73955FDB08}" type="datetimeFigureOut">
              <a:rPr lang="zh-CN" altLang="en-US" smtClean="0"/>
              <a:t>2020/3/24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7937D-F794-402F-BD26-F6FA2B352968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6228184" y="6165304"/>
            <a:ext cx="287450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 algn="ctr"/>
            <a:r>
              <a:rPr lang="zh-CN" altLang="en-US" sz="1600" b="1" kern="1200" cap="none" spc="0" dirty="0">
                <a:ln w="1905"/>
                <a:solidFill>
                  <a:schemeClr val="accent1">
                    <a:lumMod val="9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黑体" pitchFamily="2" charset="-122"/>
                <a:ea typeface="黑体" pitchFamily="2" charset="-122"/>
                <a:cs typeface="+mn-cs"/>
              </a:rPr>
              <a:t>哈尔滨工业大学 计算机学院 </a:t>
            </a:r>
            <a:endParaRPr lang="en-US" altLang="zh-CN" sz="1600" b="1" kern="1200" cap="none" spc="0" dirty="0">
              <a:ln w="1905"/>
              <a:solidFill>
                <a:schemeClr val="accent1">
                  <a:lumMod val="9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黑体" pitchFamily="2" charset="-122"/>
              <a:ea typeface="黑体" pitchFamily="2" charset="-122"/>
              <a:cs typeface="+mn-cs"/>
            </a:endParaRPr>
          </a:p>
          <a:p>
            <a:pPr lvl="0" algn="ctr"/>
            <a:r>
              <a:rPr lang="zh-CN" altLang="en-US" sz="1600" b="1" kern="1200" cap="none" spc="0" dirty="0">
                <a:ln w="1905"/>
                <a:solidFill>
                  <a:schemeClr val="accent1">
                    <a:lumMod val="9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黑体" pitchFamily="2" charset="-122"/>
                <a:ea typeface="黑体" pitchFamily="2" charset="-122"/>
                <a:cs typeface="+mn-cs"/>
              </a:rPr>
              <a:t>模式识别与智能系统研究中心</a:t>
            </a:r>
            <a:endParaRPr lang="zh-CN" altLang="en-US" sz="5400" b="1" cap="none" spc="0" dirty="0">
              <a:ln w="1905"/>
              <a:solidFill>
                <a:schemeClr val="accent1">
                  <a:lumMod val="9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717A-F73B-4EC6-A425-4C73955FDB08}" type="datetimeFigureOut">
              <a:rPr lang="zh-CN" altLang="en-US" smtClean="0"/>
              <a:t>2020/3/24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7937D-F794-402F-BD26-F6FA2B35296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6228184" y="6165304"/>
            <a:ext cx="287450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 algn="ctr"/>
            <a:r>
              <a:rPr lang="zh-CN" altLang="en-US" sz="1600" b="1" kern="1200" cap="none" spc="0" dirty="0">
                <a:ln w="1905"/>
                <a:solidFill>
                  <a:schemeClr val="accent1">
                    <a:lumMod val="9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黑体" pitchFamily="2" charset="-122"/>
                <a:ea typeface="黑体" pitchFamily="2" charset="-122"/>
                <a:cs typeface="+mn-cs"/>
              </a:rPr>
              <a:t>哈尔滨工业大学 计算机学院 </a:t>
            </a:r>
            <a:endParaRPr lang="en-US" altLang="zh-CN" sz="1600" b="1" kern="1200" cap="none" spc="0" dirty="0">
              <a:ln w="1905"/>
              <a:solidFill>
                <a:schemeClr val="accent1">
                  <a:lumMod val="9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黑体" pitchFamily="2" charset="-122"/>
              <a:ea typeface="黑体" pitchFamily="2" charset="-122"/>
              <a:cs typeface="+mn-cs"/>
            </a:endParaRPr>
          </a:p>
          <a:p>
            <a:pPr lvl="0" algn="ctr"/>
            <a:r>
              <a:rPr lang="zh-CN" altLang="en-US" sz="1600" b="1" kern="1200" cap="none" spc="0" dirty="0">
                <a:ln w="1905"/>
                <a:solidFill>
                  <a:schemeClr val="accent1">
                    <a:lumMod val="9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黑体" pitchFamily="2" charset="-122"/>
                <a:ea typeface="黑体" pitchFamily="2" charset="-122"/>
                <a:cs typeface="+mn-cs"/>
              </a:rPr>
              <a:t>模式识别与智能系统研究中心</a:t>
            </a:r>
            <a:endParaRPr lang="zh-CN" altLang="en-US" sz="5400" b="1" cap="none" spc="0" dirty="0">
              <a:ln w="1905"/>
              <a:solidFill>
                <a:schemeClr val="accent1">
                  <a:lumMod val="9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8385717A-F73B-4EC6-A425-4C73955FDB08}" type="datetimeFigureOut">
              <a:rPr lang="zh-CN" altLang="en-US" smtClean="0"/>
              <a:t>2020/3/24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zh-CN" altLang="en-US" dirty="0"/>
              <a:t>模式识别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08" r:id="rId12"/>
    <p:sldLayoutId id="2147483709" r:id="rId13"/>
    <p:sldLayoutId id="2147483710" r:id="rId14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1"/>
          </a:solidFill>
          <a:latin typeface="+mj-lt"/>
          <a:ea typeface="黑体" pitchFamily="2" charset="-122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BF96C4-D820-4CF2-AA2F-B0EAC74A149D}" type="datetimeFigureOut">
              <a:rPr lang="zh-CN" altLang="en-US" smtClean="0"/>
              <a:t>2020/3/24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0D6E2-68AE-4397-BE73-E4DC9E7F4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9744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 Black" panose="020B0A040201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EDCF60-CCB0-44FA-AE65-21D55DAEC830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Black" panose="020B0A040201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56324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56325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326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327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66669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328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66669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329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9999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330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66669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331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332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9999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333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9999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56334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56335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6336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2556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</p:sldLayoutIdLst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6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9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22.bin"/><Relationship Id="rId10" Type="http://schemas.openxmlformats.org/officeDocument/2006/relationships/image" Target="../media/image32.wmf"/><Relationship Id="rId4" Type="http://schemas.openxmlformats.org/officeDocument/2006/relationships/image" Target="../media/image29.wmf"/><Relationship Id="rId9" Type="http://schemas.openxmlformats.org/officeDocument/2006/relationships/oleObject" Target="../embeddings/oleObject24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3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33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7.wmf"/><Relationship Id="rId11" Type="http://schemas.openxmlformats.org/officeDocument/2006/relationships/image" Target="../media/image40.jpeg"/><Relationship Id="rId5" Type="http://schemas.openxmlformats.org/officeDocument/2006/relationships/oleObject" Target="../embeddings/oleObject29.bin"/><Relationship Id="rId10" Type="http://schemas.openxmlformats.org/officeDocument/2006/relationships/image" Target="../media/image39.wmf"/><Relationship Id="rId4" Type="http://schemas.openxmlformats.org/officeDocument/2006/relationships/image" Target="../media/image36.wmf"/><Relationship Id="rId9" Type="http://schemas.openxmlformats.org/officeDocument/2006/relationships/oleObject" Target="../embeddings/oleObject31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13" Type="http://schemas.openxmlformats.org/officeDocument/2006/relationships/oleObject" Target="../embeddings/oleObject37.bin"/><Relationship Id="rId18" Type="http://schemas.openxmlformats.org/officeDocument/2006/relationships/image" Target="../media/image48.wmf"/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34.bin"/><Relationship Id="rId12" Type="http://schemas.openxmlformats.org/officeDocument/2006/relationships/image" Target="../media/image45.wmf"/><Relationship Id="rId17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7.w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2.wmf"/><Relationship Id="rId11" Type="http://schemas.openxmlformats.org/officeDocument/2006/relationships/oleObject" Target="../embeddings/oleObject36.bin"/><Relationship Id="rId5" Type="http://schemas.openxmlformats.org/officeDocument/2006/relationships/oleObject" Target="../embeddings/oleObject33.bin"/><Relationship Id="rId15" Type="http://schemas.openxmlformats.org/officeDocument/2006/relationships/oleObject" Target="../embeddings/oleObject38.bin"/><Relationship Id="rId10" Type="http://schemas.openxmlformats.org/officeDocument/2006/relationships/image" Target="../media/image44.wmf"/><Relationship Id="rId4" Type="http://schemas.openxmlformats.org/officeDocument/2006/relationships/image" Target="../media/image41.wmf"/><Relationship Id="rId9" Type="http://schemas.openxmlformats.org/officeDocument/2006/relationships/oleObject" Target="../embeddings/oleObject35.bin"/><Relationship Id="rId14" Type="http://schemas.openxmlformats.org/officeDocument/2006/relationships/image" Target="../media/image46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13" Type="http://schemas.openxmlformats.org/officeDocument/2006/relationships/oleObject" Target="../embeddings/oleObject45.bin"/><Relationship Id="rId3" Type="http://schemas.openxmlformats.org/officeDocument/2006/relationships/oleObject" Target="../embeddings/oleObject40.bin"/><Relationship Id="rId7" Type="http://schemas.openxmlformats.org/officeDocument/2006/relationships/oleObject" Target="../embeddings/oleObject42.bin"/><Relationship Id="rId12" Type="http://schemas.openxmlformats.org/officeDocument/2006/relationships/image" Target="../media/image53.wmf"/><Relationship Id="rId17" Type="http://schemas.openxmlformats.org/officeDocument/2006/relationships/image" Target="../media/image55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7.bin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0.wmf"/><Relationship Id="rId11" Type="http://schemas.openxmlformats.org/officeDocument/2006/relationships/oleObject" Target="../embeddings/oleObject44.bin"/><Relationship Id="rId5" Type="http://schemas.openxmlformats.org/officeDocument/2006/relationships/oleObject" Target="../embeddings/oleObject41.bin"/><Relationship Id="rId15" Type="http://schemas.openxmlformats.org/officeDocument/2006/relationships/oleObject" Target="../embeddings/oleObject46.bin"/><Relationship Id="rId10" Type="http://schemas.openxmlformats.org/officeDocument/2006/relationships/image" Target="../media/image52.wmf"/><Relationship Id="rId4" Type="http://schemas.openxmlformats.org/officeDocument/2006/relationships/image" Target="../media/image49.wmf"/><Relationship Id="rId9" Type="http://schemas.openxmlformats.org/officeDocument/2006/relationships/oleObject" Target="../embeddings/oleObject43.bin"/><Relationship Id="rId14" Type="http://schemas.openxmlformats.org/officeDocument/2006/relationships/image" Target="../media/image54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3" Type="http://schemas.openxmlformats.org/officeDocument/2006/relationships/oleObject" Target="../embeddings/oleObject48.bin"/><Relationship Id="rId7" Type="http://schemas.openxmlformats.org/officeDocument/2006/relationships/oleObject" Target="../embeddings/oleObject5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49.bin"/><Relationship Id="rId10" Type="http://schemas.openxmlformats.org/officeDocument/2006/relationships/image" Target="../media/image59.wmf"/><Relationship Id="rId4" Type="http://schemas.openxmlformats.org/officeDocument/2006/relationships/image" Target="../media/image56.wmf"/><Relationship Id="rId9" Type="http://schemas.openxmlformats.org/officeDocument/2006/relationships/oleObject" Target="../embeddings/oleObject51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13" Type="http://schemas.openxmlformats.org/officeDocument/2006/relationships/oleObject" Target="../embeddings/oleObject57.bin"/><Relationship Id="rId3" Type="http://schemas.openxmlformats.org/officeDocument/2006/relationships/oleObject" Target="../embeddings/oleObject52.bin"/><Relationship Id="rId7" Type="http://schemas.openxmlformats.org/officeDocument/2006/relationships/oleObject" Target="../embeddings/oleObject54.bin"/><Relationship Id="rId12" Type="http://schemas.openxmlformats.org/officeDocument/2006/relationships/image" Target="../media/image39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60.wmf"/><Relationship Id="rId11" Type="http://schemas.openxmlformats.org/officeDocument/2006/relationships/oleObject" Target="../embeddings/oleObject56.bin"/><Relationship Id="rId5" Type="http://schemas.openxmlformats.org/officeDocument/2006/relationships/oleObject" Target="../embeddings/oleObject53.bin"/><Relationship Id="rId10" Type="http://schemas.openxmlformats.org/officeDocument/2006/relationships/image" Target="../media/image62.wmf"/><Relationship Id="rId4" Type="http://schemas.openxmlformats.org/officeDocument/2006/relationships/image" Target="../media/image56.wmf"/><Relationship Id="rId9" Type="http://schemas.openxmlformats.org/officeDocument/2006/relationships/oleObject" Target="../embeddings/oleObject55.bin"/><Relationship Id="rId14" Type="http://schemas.openxmlformats.org/officeDocument/2006/relationships/image" Target="../media/image37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3" Type="http://schemas.openxmlformats.org/officeDocument/2006/relationships/oleObject" Target="../embeddings/oleObject58.bin"/><Relationship Id="rId7" Type="http://schemas.openxmlformats.org/officeDocument/2006/relationships/oleObject" Target="../embeddings/oleObject6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59.bin"/><Relationship Id="rId10" Type="http://schemas.openxmlformats.org/officeDocument/2006/relationships/image" Target="../media/image68.wmf"/><Relationship Id="rId4" Type="http://schemas.openxmlformats.org/officeDocument/2006/relationships/image" Target="../media/image65.emf"/><Relationship Id="rId9" Type="http://schemas.openxmlformats.org/officeDocument/2006/relationships/oleObject" Target="../embeddings/oleObject61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72.png"/><Relationship Id="rId5" Type="http://schemas.openxmlformats.org/officeDocument/2006/relationships/image" Target="../media/image69.wmf"/><Relationship Id="rId4" Type="http://schemas.openxmlformats.org/officeDocument/2006/relationships/oleObject" Target="../embeddings/oleObject62.bin"/><Relationship Id="rId9" Type="http://schemas.openxmlformats.org/officeDocument/2006/relationships/image" Target="../media/image70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6.bin"/><Relationship Id="rId3" Type="http://schemas.openxmlformats.org/officeDocument/2006/relationships/image" Target="../media/image74.png"/><Relationship Id="rId7" Type="http://schemas.openxmlformats.org/officeDocument/2006/relationships/image" Target="../media/image5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65.bin"/><Relationship Id="rId11" Type="http://schemas.openxmlformats.org/officeDocument/2006/relationships/image" Target="../media/image59.wmf"/><Relationship Id="rId5" Type="http://schemas.openxmlformats.org/officeDocument/2006/relationships/image" Target="../media/image56.wmf"/><Relationship Id="rId10" Type="http://schemas.openxmlformats.org/officeDocument/2006/relationships/oleObject" Target="../embeddings/oleObject67.bin"/><Relationship Id="rId4" Type="http://schemas.openxmlformats.org/officeDocument/2006/relationships/oleObject" Target="../embeddings/oleObject64.bin"/><Relationship Id="rId9" Type="http://schemas.openxmlformats.org/officeDocument/2006/relationships/image" Target="../media/image58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76.emf"/><Relationship Id="rId5" Type="http://schemas.openxmlformats.org/officeDocument/2006/relationships/oleObject" Target="../embeddings/oleObject69.bin"/><Relationship Id="rId4" Type="http://schemas.openxmlformats.org/officeDocument/2006/relationships/image" Target="../media/image75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7" Type="http://schemas.openxmlformats.org/officeDocument/2006/relationships/image" Target="../media/image8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72.bin"/><Relationship Id="rId5" Type="http://schemas.openxmlformats.org/officeDocument/2006/relationships/image" Target="../media/image81.png"/><Relationship Id="rId4" Type="http://schemas.openxmlformats.org/officeDocument/2006/relationships/image" Target="../media/image79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82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3" Type="http://schemas.openxmlformats.org/officeDocument/2006/relationships/oleObject" Target="../embeddings/oleObject74.bin"/><Relationship Id="rId7" Type="http://schemas.openxmlformats.org/officeDocument/2006/relationships/oleObject" Target="../embeddings/oleObject7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83.wmf"/><Relationship Id="rId5" Type="http://schemas.openxmlformats.org/officeDocument/2006/relationships/oleObject" Target="../embeddings/oleObject75.bin"/><Relationship Id="rId4" Type="http://schemas.openxmlformats.org/officeDocument/2006/relationships/image" Target="../media/image82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86.png"/><Relationship Id="rId4" Type="http://schemas.openxmlformats.org/officeDocument/2006/relationships/image" Target="../media/image85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79.bin"/><Relationship Id="rId4" Type="http://schemas.openxmlformats.org/officeDocument/2006/relationships/image" Target="../media/image87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wmf"/><Relationship Id="rId13" Type="http://schemas.openxmlformats.org/officeDocument/2006/relationships/oleObject" Target="../embeddings/oleObject85.bin"/><Relationship Id="rId3" Type="http://schemas.openxmlformats.org/officeDocument/2006/relationships/oleObject" Target="../embeddings/oleObject80.bin"/><Relationship Id="rId7" Type="http://schemas.openxmlformats.org/officeDocument/2006/relationships/oleObject" Target="../embeddings/oleObject82.bin"/><Relationship Id="rId12" Type="http://schemas.openxmlformats.org/officeDocument/2006/relationships/image" Target="../media/image9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90.wmf"/><Relationship Id="rId11" Type="http://schemas.openxmlformats.org/officeDocument/2006/relationships/oleObject" Target="../embeddings/oleObject84.bin"/><Relationship Id="rId5" Type="http://schemas.openxmlformats.org/officeDocument/2006/relationships/oleObject" Target="../embeddings/oleObject81.bin"/><Relationship Id="rId10" Type="http://schemas.openxmlformats.org/officeDocument/2006/relationships/image" Target="../media/image92.wmf"/><Relationship Id="rId4" Type="http://schemas.openxmlformats.org/officeDocument/2006/relationships/image" Target="../media/image89.wmf"/><Relationship Id="rId9" Type="http://schemas.openxmlformats.org/officeDocument/2006/relationships/oleObject" Target="../embeddings/oleObject83.bin"/><Relationship Id="rId14" Type="http://schemas.openxmlformats.org/officeDocument/2006/relationships/image" Target="../media/image94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wmf"/><Relationship Id="rId13" Type="http://schemas.openxmlformats.org/officeDocument/2006/relationships/oleObject" Target="../embeddings/oleObject91.bin"/><Relationship Id="rId3" Type="http://schemas.openxmlformats.org/officeDocument/2006/relationships/oleObject" Target="../embeddings/oleObject86.bin"/><Relationship Id="rId7" Type="http://schemas.openxmlformats.org/officeDocument/2006/relationships/oleObject" Target="../embeddings/oleObject88.bin"/><Relationship Id="rId12" Type="http://schemas.openxmlformats.org/officeDocument/2006/relationships/image" Target="../media/image9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96.wmf"/><Relationship Id="rId11" Type="http://schemas.openxmlformats.org/officeDocument/2006/relationships/oleObject" Target="../embeddings/oleObject90.bin"/><Relationship Id="rId5" Type="http://schemas.openxmlformats.org/officeDocument/2006/relationships/oleObject" Target="../embeddings/oleObject87.bin"/><Relationship Id="rId10" Type="http://schemas.openxmlformats.org/officeDocument/2006/relationships/image" Target="../media/image98.wmf"/><Relationship Id="rId4" Type="http://schemas.openxmlformats.org/officeDocument/2006/relationships/image" Target="../media/image95.wmf"/><Relationship Id="rId9" Type="http://schemas.openxmlformats.org/officeDocument/2006/relationships/oleObject" Target="../embeddings/oleObject89.bin"/><Relationship Id="rId14" Type="http://schemas.openxmlformats.org/officeDocument/2006/relationships/image" Target="../media/image100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wmf"/><Relationship Id="rId13" Type="http://schemas.openxmlformats.org/officeDocument/2006/relationships/oleObject" Target="../embeddings/oleObject97.bin"/><Relationship Id="rId18" Type="http://schemas.openxmlformats.org/officeDocument/2006/relationships/image" Target="../media/image107.wmf"/><Relationship Id="rId3" Type="http://schemas.openxmlformats.org/officeDocument/2006/relationships/oleObject" Target="../embeddings/oleObject92.bin"/><Relationship Id="rId7" Type="http://schemas.openxmlformats.org/officeDocument/2006/relationships/oleObject" Target="../embeddings/oleObject94.bin"/><Relationship Id="rId12" Type="http://schemas.openxmlformats.org/officeDocument/2006/relationships/image" Target="../media/image105.wmf"/><Relationship Id="rId17" Type="http://schemas.openxmlformats.org/officeDocument/2006/relationships/oleObject" Target="../embeddings/oleObject99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06.wmf"/><Relationship Id="rId20" Type="http://schemas.openxmlformats.org/officeDocument/2006/relationships/image" Target="../media/image108.wmf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02.wmf"/><Relationship Id="rId11" Type="http://schemas.openxmlformats.org/officeDocument/2006/relationships/oleObject" Target="../embeddings/oleObject96.bin"/><Relationship Id="rId5" Type="http://schemas.openxmlformats.org/officeDocument/2006/relationships/oleObject" Target="../embeddings/oleObject93.bin"/><Relationship Id="rId15" Type="http://schemas.openxmlformats.org/officeDocument/2006/relationships/oleObject" Target="../embeddings/oleObject98.bin"/><Relationship Id="rId10" Type="http://schemas.openxmlformats.org/officeDocument/2006/relationships/image" Target="../media/image104.wmf"/><Relationship Id="rId19" Type="http://schemas.openxmlformats.org/officeDocument/2006/relationships/oleObject" Target="../embeddings/oleObject100.bin"/><Relationship Id="rId4" Type="http://schemas.openxmlformats.org/officeDocument/2006/relationships/image" Target="../media/image101.wmf"/><Relationship Id="rId9" Type="http://schemas.openxmlformats.org/officeDocument/2006/relationships/oleObject" Target="../embeddings/oleObject95.bin"/><Relationship Id="rId14" Type="http://schemas.openxmlformats.org/officeDocument/2006/relationships/image" Target="../media/image96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13" Type="http://schemas.openxmlformats.org/officeDocument/2006/relationships/oleObject" Target="../embeddings/oleObject106.bin"/><Relationship Id="rId18" Type="http://schemas.openxmlformats.org/officeDocument/2006/relationships/image" Target="../media/image114.wmf"/><Relationship Id="rId3" Type="http://schemas.openxmlformats.org/officeDocument/2006/relationships/oleObject" Target="../embeddings/oleObject101.bin"/><Relationship Id="rId21" Type="http://schemas.openxmlformats.org/officeDocument/2006/relationships/oleObject" Target="../embeddings/oleObject110.bin"/><Relationship Id="rId7" Type="http://schemas.openxmlformats.org/officeDocument/2006/relationships/oleObject" Target="../embeddings/oleObject103.bin"/><Relationship Id="rId12" Type="http://schemas.openxmlformats.org/officeDocument/2006/relationships/image" Target="../media/image111.wmf"/><Relationship Id="rId17" Type="http://schemas.openxmlformats.org/officeDocument/2006/relationships/oleObject" Target="../embeddings/oleObject108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13.wmf"/><Relationship Id="rId20" Type="http://schemas.openxmlformats.org/officeDocument/2006/relationships/image" Target="../media/image115.wmf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01.wmf"/><Relationship Id="rId11" Type="http://schemas.openxmlformats.org/officeDocument/2006/relationships/oleObject" Target="../embeddings/oleObject105.bin"/><Relationship Id="rId5" Type="http://schemas.openxmlformats.org/officeDocument/2006/relationships/oleObject" Target="../embeddings/oleObject102.bin"/><Relationship Id="rId15" Type="http://schemas.openxmlformats.org/officeDocument/2006/relationships/oleObject" Target="../embeddings/oleObject107.bin"/><Relationship Id="rId10" Type="http://schemas.openxmlformats.org/officeDocument/2006/relationships/image" Target="../media/image103.wmf"/><Relationship Id="rId19" Type="http://schemas.openxmlformats.org/officeDocument/2006/relationships/oleObject" Target="../embeddings/oleObject109.bin"/><Relationship Id="rId4" Type="http://schemas.openxmlformats.org/officeDocument/2006/relationships/image" Target="../media/image109.wmf"/><Relationship Id="rId9" Type="http://schemas.openxmlformats.org/officeDocument/2006/relationships/oleObject" Target="../embeddings/oleObject104.bin"/><Relationship Id="rId14" Type="http://schemas.openxmlformats.org/officeDocument/2006/relationships/image" Target="../media/image112.wmf"/><Relationship Id="rId22" Type="http://schemas.openxmlformats.org/officeDocument/2006/relationships/image" Target="../media/image116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3.bin"/><Relationship Id="rId13" Type="http://schemas.openxmlformats.org/officeDocument/2006/relationships/image" Target="../media/image121.wmf"/><Relationship Id="rId18" Type="http://schemas.openxmlformats.org/officeDocument/2006/relationships/oleObject" Target="../embeddings/oleObject118.bin"/><Relationship Id="rId3" Type="http://schemas.openxmlformats.org/officeDocument/2006/relationships/notesSlide" Target="../notesSlides/notesSlide2.xml"/><Relationship Id="rId21" Type="http://schemas.openxmlformats.org/officeDocument/2006/relationships/image" Target="../media/image125.wmf"/><Relationship Id="rId7" Type="http://schemas.openxmlformats.org/officeDocument/2006/relationships/image" Target="../media/image118.wmf"/><Relationship Id="rId12" Type="http://schemas.openxmlformats.org/officeDocument/2006/relationships/oleObject" Target="../embeddings/oleObject115.bin"/><Relationship Id="rId17" Type="http://schemas.openxmlformats.org/officeDocument/2006/relationships/image" Target="../media/image12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17.bin"/><Relationship Id="rId20" Type="http://schemas.openxmlformats.org/officeDocument/2006/relationships/oleObject" Target="../embeddings/oleObject119.bin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112.bin"/><Relationship Id="rId11" Type="http://schemas.openxmlformats.org/officeDocument/2006/relationships/image" Target="../media/image120.wmf"/><Relationship Id="rId5" Type="http://schemas.openxmlformats.org/officeDocument/2006/relationships/image" Target="../media/image117.wmf"/><Relationship Id="rId15" Type="http://schemas.openxmlformats.org/officeDocument/2006/relationships/image" Target="../media/image122.wmf"/><Relationship Id="rId10" Type="http://schemas.openxmlformats.org/officeDocument/2006/relationships/oleObject" Target="../embeddings/oleObject114.bin"/><Relationship Id="rId19" Type="http://schemas.openxmlformats.org/officeDocument/2006/relationships/image" Target="../media/image124.wmf"/><Relationship Id="rId4" Type="http://schemas.openxmlformats.org/officeDocument/2006/relationships/oleObject" Target="../embeddings/oleObject111.bin"/><Relationship Id="rId9" Type="http://schemas.openxmlformats.org/officeDocument/2006/relationships/image" Target="../media/image119.wmf"/><Relationship Id="rId14" Type="http://schemas.openxmlformats.org/officeDocument/2006/relationships/oleObject" Target="../embeddings/oleObject116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2.bin"/><Relationship Id="rId13" Type="http://schemas.openxmlformats.org/officeDocument/2006/relationships/image" Target="../media/image127.wmf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26.wmf"/><Relationship Id="rId12" Type="http://schemas.openxmlformats.org/officeDocument/2006/relationships/oleObject" Target="../embeddings/oleObject1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121.bin"/><Relationship Id="rId11" Type="http://schemas.openxmlformats.org/officeDocument/2006/relationships/image" Target="../media/image116.wmf"/><Relationship Id="rId5" Type="http://schemas.openxmlformats.org/officeDocument/2006/relationships/image" Target="../media/image90.wmf"/><Relationship Id="rId10" Type="http://schemas.openxmlformats.org/officeDocument/2006/relationships/oleObject" Target="../embeddings/oleObject123.bin"/><Relationship Id="rId4" Type="http://schemas.openxmlformats.org/officeDocument/2006/relationships/oleObject" Target="../embeddings/oleObject120.bin"/><Relationship Id="rId9" Type="http://schemas.openxmlformats.org/officeDocument/2006/relationships/image" Target="../media/image124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7.bin"/><Relationship Id="rId13" Type="http://schemas.openxmlformats.org/officeDocument/2006/relationships/image" Target="../media/image132.wmf"/><Relationship Id="rId18" Type="http://schemas.openxmlformats.org/officeDocument/2006/relationships/oleObject" Target="../embeddings/oleObject132.bin"/><Relationship Id="rId26" Type="http://schemas.openxmlformats.org/officeDocument/2006/relationships/oleObject" Target="../embeddings/oleObject136.bin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136.wmf"/><Relationship Id="rId7" Type="http://schemas.openxmlformats.org/officeDocument/2006/relationships/image" Target="../media/image129.wmf"/><Relationship Id="rId12" Type="http://schemas.openxmlformats.org/officeDocument/2006/relationships/oleObject" Target="../embeddings/oleObject129.bin"/><Relationship Id="rId17" Type="http://schemas.openxmlformats.org/officeDocument/2006/relationships/image" Target="../media/image134.wmf"/><Relationship Id="rId25" Type="http://schemas.openxmlformats.org/officeDocument/2006/relationships/image" Target="../media/image138.wmf"/><Relationship Id="rId33" Type="http://schemas.openxmlformats.org/officeDocument/2006/relationships/image" Target="../media/image14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31.bin"/><Relationship Id="rId20" Type="http://schemas.openxmlformats.org/officeDocument/2006/relationships/oleObject" Target="../embeddings/oleObject133.bin"/><Relationship Id="rId29" Type="http://schemas.openxmlformats.org/officeDocument/2006/relationships/image" Target="../media/image140.wmf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126.bin"/><Relationship Id="rId11" Type="http://schemas.openxmlformats.org/officeDocument/2006/relationships/image" Target="../media/image131.wmf"/><Relationship Id="rId24" Type="http://schemas.openxmlformats.org/officeDocument/2006/relationships/oleObject" Target="../embeddings/oleObject135.bin"/><Relationship Id="rId32" Type="http://schemas.openxmlformats.org/officeDocument/2006/relationships/oleObject" Target="../embeddings/oleObject139.bin"/><Relationship Id="rId5" Type="http://schemas.openxmlformats.org/officeDocument/2006/relationships/image" Target="../media/image128.wmf"/><Relationship Id="rId15" Type="http://schemas.openxmlformats.org/officeDocument/2006/relationships/image" Target="../media/image133.wmf"/><Relationship Id="rId23" Type="http://schemas.openxmlformats.org/officeDocument/2006/relationships/image" Target="../media/image137.wmf"/><Relationship Id="rId28" Type="http://schemas.openxmlformats.org/officeDocument/2006/relationships/oleObject" Target="../embeddings/oleObject137.bin"/><Relationship Id="rId10" Type="http://schemas.openxmlformats.org/officeDocument/2006/relationships/oleObject" Target="../embeddings/oleObject128.bin"/><Relationship Id="rId19" Type="http://schemas.openxmlformats.org/officeDocument/2006/relationships/image" Target="../media/image135.wmf"/><Relationship Id="rId31" Type="http://schemas.openxmlformats.org/officeDocument/2006/relationships/image" Target="../media/image141.wmf"/><Relationship Id="rId4" Type="http://schemas.openxmlformats.org/officeDocument/2006/relationships/oleObject" Target="../embeddings/oleObject125.bin"/><Relationship Id="rId9" Type="http://schemas.openxmlformats.org/officeDocument/2006/relationships/image" Target="../media/image130.wmf"/><Relationship Id="rId14" Type="http://schemas.openxmlformats.org/officeDocument/2006/relationships/oleObject" Target="../embeddings/oleObject130.bin"/><Relationship Id="rId22" Type="http://schemas.openxmlformats.org/officeDocument/2006/relationships/oleObject" Target="../embeddings/oleObject134.bin"/><Relationship Id="rId27" Type="http://schemas.openxmlformats.org/officeDocument/2006/relationships/image" Target="../media/image139.wmf"/><Relationship Id="rId30" Type="http://schemas.openxmlformats.org/officeDocument/2006/relationships/oleObject" Target="../embeddings/oleObject138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2.bin"/><Relationship Id="rId13" Type="http://schemas.openxmlformats.org/officeDocument/2006/relationships/image" Target="../media/image142.wmf"/><Relationship Id="rId18" Type="http://schemas.openxmlformats.org/officeDocument/2006/relationships/oleObject" Target="../embeddings/oleObject147.bin"/><Relationship Id="rId3" Type="http://schemas.openxmlformats.org/officeDocument/2006/relationships/notesSlide" Target="../notesSlides/notesSlide5.xml"/><Relationship Id="rId21" Type="http://schemas.openxmlformats.org/officeDocument/2006/relationships/image" Target="../media/image146.wmf"/><Relationship Id="rId7" Type="http://schemas.openxmlformats.org/officeDocument/2006/relationships/image" Target="../media/image139.wmf"/><Relationship Id="rId12" Type="http://schemas.openxmlformats.org/officeDocument/2006/relationships/oleObject" Target="../embeddings/oleObject144.bin"/><Relationship Id="rId17" Type="http://schemas.openxmlformats.org/officeDocument/2006/relationships/image" Target="../media/image144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46.bin"/><Relationship Id="rId20" Type="http://schemas.openxmlformats.org/officeDocument/2006/relationships/oleObject" Target="../embeddings/oleObject148.bin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141.bin"/><Relationship Id="rId11" Type="http://schemas.openxmlformats.org/officeDocument/2006/relationships/image" Target="../media/image141.wmf"/><Relationship Id="rId5" Type="http://schemas.openxmlformats.org/officeDocument/2006/relationships/image" Target="../media/image138.wmf"/><Relationship Id="rId15" Type="http://schemas.openxmlformats.org/officeDocument/2006/relationships/image" Target="../media/image143.wmf"/><Relationship Id="rId10" Type="http://schemas.openxmlformats.org/officeDocument/2006/relationships/oleObject" Target="../embeddings/oleObject143.bin"/><Relationship Id="rId19" Type="http://schemas.openxmlformats.org/officeDocument/2006/relationships/image" Target="../media/image145.wmf"/><Relationship Id="rId4" Type="http://schemas.openxmlformats.org/officeDocument/2006/relationships/oleObject" Target="../embeddings/oleObject140.bin"/><Relationship Id="rId9" Type="http://schemas.openxmlformats.org/officeDocument/2006/relationships/image" Target="../media/image140.wmf"/><Relationship Id="rId14" Type="http://schemas.openxmlformats.org/officeDocument/2006/relationships/oleObject" Target="../embeddings/oleObject145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1.bin"/><Relationship Id="rId13" Type="http://schemas.openxmlformats.org/officeDocument/2006/relationships/image" Target="../media/image150.wmf"/><Relationship Id="rId18" Type="http://schemas.openxmlformats.org/officeDocument/2006/relationships/oleObject" Target="../embeddings/oleObject156.bin"/><Relationship Id="rId26" Type="http://schemas.openxmlformats.org/officeDocument/2006/relationships/oleObject" Target="../embeddings/oleObject160.bin"/><Relationship Id="rId3" Type="http://schemas.openxmlformats.org/officeDocument/2006/relationships/notesSlide" Target="../notesSlides/notesSlide6.xml"/><Relationship Id="rId21" Type="http://schemas.openxmlformats.org/officeDocument/2006/relationships/image" Target="../media/image154.wmf"/><Relationship Id="rId34" Type="http://schemas.openxmlformats.org/officeDocument/2006/relationships/oleObject" Target="../embeddings/oleObject164.bin"/><Relationship Id="rId7" Type="http://schemas.openxmlformats.org/officeDocument/2006/relationships/image" Target="../media/image147.wmf"/><Relationship Id="rId12" Type="http://schemas.openxmlformats.org/officeDocument/2006/relationships/oleObject" Target="../embeddings/oleObject153.bin"/><Relationship Id="rId17" Type="http://schemas.openxmlformats.org/officeDocument/2006/relationships/image" Target="../media/image152.wmf"/><Relationship Id="rId25" Type="http://schemas.openxmlformats.org/officeDocument/2006/relationships/image" Target="../media/image156.wmf"/><Relationship Id="rId33" Type="http://schemas.openxmlformats.org/officeDocument/2006/relationships/image" Target="../media/image160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55.bin"/><Relationship Id="rId20" Type="http://schemas.openxmlformats.org/officeDocument/2006/relationships/oleObject" Target="../embeddings/oleObject157.bin"/><Relationship Id="rId29" Type="http://schemas.openxmlformats.org/officeDocument/2006/relationships/image" Target="../media/image158.wmf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150.bin"/><Relationship Id="rId11" Type="http://schemas.openxmlformats.org/officeDocument/2006/relationships/image" Target="../media/image149.wmf"/><Relationship Id="rId24" Type="http://schemas.openxmlformats.org/officeDocument/2006/relationships/oleObject" Target="../embeddings/oleObject159.bin"/><Relationship Id="rId32" Type="http://schemas.openxmlformats.org/officeDocument/2006/relationships/oleObject" Target="../embeddings/oleObject163.bin"/><Relationship Id="rId5" Type="http://schemas.openxmlformats.org/officeDocument/2006/relationships/image" Target="../media/image146.wmf"/><Relationship Id="rId15" Type="http://schemas.openxmlformats.org/officeDocument/2006/relationships/image" Target="../media/image151.wmf"/><Relationship Id="rId23" Type="http://schemas.openxmlformats.org/officeDocument/2006/relationships/image" Target="../media/image155.wmf"/><Relationship Id="rId28" Type="http://schemas.openxmlformats.org/officeDocument/2006/relationships/oleObject" Target="../embeddings/oleObject161.bin"/><Relationship Id="rId10" Type="http://schemas.openxmlformats.org/officeDocument/2006/relationships/oleObject" Target="../embeddings/oleObject152.bin"/><Relationship Id="rId19" Type="http://schemas.openxmlformats.org/officeDocument/2006/relationships/image" Target="../media/image153.wmf"/><Relationship Id="rId31" Type="http://schemas.openxmlformats.org/officeDocument/2006/relationships/image" Target="../media/image159.wmf"/><Relationship Id="rId4" Type="http://schemas.openxmlformats.org/officeDocument/2006/relationships/oleObject" Target="../embeddings/oleObject149.bin"/><Relationship Id="rId9" Type="http://schemas.openxmlformats.org/officeDocument/2006/relationships/image" Target="../media/image148.wmf"/><Relationship Id="rId14" Type="http://schemas.openxmlformats.org/officeDocument/2006/relationships/oleObject" Target="../embeddings/oleObject154.bin"/><Relationship Id="rId22" Type="http://schemas.openxmlformats.org/officeDocument/2006/relationships/oleObject" Target="../embeddings/oleObject158.bin"/><Relationship Id="rId27" Type="http://schemas.openxmlformats.org/officeDocument/2006/relationships/image" Target="../media/image157.wmf"/><Relationship Id="rId30" Type="http://schemas.openxmlformats.org/officeDocument/2006/relationships/oleObject" Target="../embeddings/oleObject162.bin"/><Relationship Id="rId35" Type="http://schemas.openxmlformats.org/officeDocument/2006/relationships/image" Target="../media/image161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7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6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166.bin"/><Relationship Id="rId5" Type="http://schemas.openxmlformats.org/officeDocument/2006/relationships/image" Target="../media/image162.wmf"/><Relationship Id="rId4" Type="http://schemas.openxmlformats.org/officeDocument/2006/relationships/oleObject" Target="../embeddings/oleObject165.bin"/><Relationship Id="rId9" Type="http://schemas.openxmlformats.org/officeDocument/2006/relationships/image" Target="../media/image164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4" Type="http://schemas.openxmlformats.org/officeDocument/2006/relationships/image" Target="../media/image165.w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wmf"/><Relationship Id="rId3" Type="http://schemas.openxmlformats.org/officeDocument/2006/relationships/oleObject" Target="../embeddings/oleObject169.bin"/><Relationship Id="rId7" Type="http://schemas.openxmlformats.org/officeDocument/2006/relationships/oleObject" Target="../embeddings/oleObject171.bin"/><Relationship Id="rId12" Type="http://schemas.openxmlformats.org/officeDocument/2006/relationships/image" Target="../media/image17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67.wmf"/><Relationship Id="rId11" Type="http://schemas.openxmlformats.org/officeDocument/2006/relationships/oleObject" Target="../embeddings/oleObject173.bin"/><Relationship Id="rId5" Type="http://schemas.openxmlformats.org/officeDocument/2006/relationships/oleObject" Target="../embeddings/oleObject170.bin"/><Relationship Id="rId10" Type="http://schemas.openxmlformats.org/officeDocument/2006/relationships/image" Target="../media/image169.wmf"/><Relationship Id="rId4" Type="http://schemas.openxmlformats.org/officeDocument/2006/relationships/image" Target="../media/image166.wmf"/><Relationship Id="rId9" Type="http://schemas.openxmlformats.org/officeDocument/2006/relationships/oleObject" Target="../embeddings/oleObject172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wmf"/><Relationship Id="rId13" Type="http://schemas.openxmlformats.org/officeDocument/2006/relationships/oleObject" Target="../embeddings/oleObject179.bin"/><Relationship Id="rId18" Type="http://schemas.openxmlformats.org/officeDocument/2006/relationships/image" Target="../media/image176.wmf"/><Relationship Id="rId3" Type="http://schemas.openxmlformats.org/officeDocument/2006/relationships/oleObject" Target="../embeddings/oleObject174.bin"/><Relationship Id="rId21" Type="http://schemas.openxmlformats.org/officeDocument/2006/relationships/oleObject" Target="../embeddings/oleObject183.bin"/><Relationship Id="rId7" Type="http://schemas.openxmlformats.org/officeDocument/2006/relationships/oleObject" Target="../embeddings/oleObject176.bin"/><Relationship Id="rId12" Type="http://schemas.openxmlformats.org/officeDocument/2006/relationships/image" Target="../media/image173.wmf"/><Relationship Id="rId17" Type="http://schemas.openxmlformats.org/officeDocument/2006/relationships/oleObject" Target="../embeddings/oleObject18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75.wmf"/><Relationship Id="rId20" Type="http://schemas.openxmlformats.org/officeDocument/2006/relationships/image" Target="../media/image166.wmf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71.wmf"/><Relationship Id="rId11" Type="http://schemas.openxmlformats.org/officeDocument/2006/relationships/oleObject" Target="../embeddings/oleObject178.bin"/><Relationship Id="rId24" Type="http://schemas.openxmlformats.org/officeDocument/2006/relationships/image" Target="../media/image168.wmf"/><Relationship Id="rId5" Type="http://schemas.openxmlformats.org/officeDocument/2006/relationships/oleObject" Target="../embeddings/oleObject175.bin"/><Relationship Id="rId15" Type="http://schemas.openxmlformats.org/officeDocument/2006/relationships/oleObject" Target="../embeddings/oleObject180.bin"/><Relationship Id="rId23" Type="http://schemas.openxmlformats.org/officeDocument/2006/relationships/oleObject" Target="../embeddings/oleObject184.bin"/><Relationship Id="rId10" Type="http://schemas.openxmlformats.org/officeDocument/2006/relationships/image" Target="../media/image172.wmf"/><Relationship Id="rId19" Type="http://schemas.openxmlformats.org/officeDocument/2006/relationships/oleObject" Target="../embeddings/oleObject182.bin"/><Relationship Id="rId4" Type="http://schemas.openxmlformats.org/officeDocument/2006/relationships/image" Target="../media/image169.wmf"/><Relationship Id="rId9" Type="http://schemas.openxmlformats.org/officeDocument/2006/relationships/oleObject" Target="../embeddings/oleObject177.bin"/><Relationship Id="rId14" Type="http://schemas.openxmlformats.org/officeDocument/2006/relationships/image" Target="../media/image174.wmf"/><Relationship Id="rId22" Type="http://schemas.openxmlformats.org/officeDocument/2006/relationships/image" Target="../media/image167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wmf"/><Relationship Id="rId13" Type="http://schemas.openxmlformats.org/officeDocument/2006/relationships/oleObject" Target="../embeddings/oleObject190.bin"/><Relationship Id="rId3" Type="http://schemas.openxmlformats.org/officeDocument/2006/relationships/oleObject" Target="../embeddings/oleObject185.bin"/><Relationship Id="rId7" Type="http://schemas.openxmlformats.org/officeDocument/2006/relationships/oleObject" Target="../embeddings/oleObject187.bin"/><Relationship Id="rId12" Type="http://schemas.openxmlformats.org/officeDocument/2006/relationships/image" Target="../media/image181.wmf"/><Relationship Id="rId17" Type="http://schemas.openxmlformats.org/officeDocument/2006/relationships/image" Target="../media/image182.emf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192.bin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78.wmf"/><Relationship Id="rId11" Type="http://schemas.openxmlformats.org/officeDocument/2006/relationships/oleObject" Target="../embeddings/oleObject189.bin"/><Relationship Id="rId5" Type="http://schemas.openxmlformats.org/officeDocument/2006/relationships/oleObject" Target="../embeddings/oleObject186.bin"/><Relationship Id="rId15" Type="http://schemas.openxmlformats.org/officeDocument/2006/relationships/oleObject" Target="../embeddings/oleObject191.bin"/><Relationship Id="rId10" Type="http://schemas.openxmlformats.org/officeDocument/2006/relationships/image" Target="../media/image180.wmf"/><Relationship Id="rId4" Type="http://schemas.openxmlformats.org/officeDocument/2006/relationships/image" Target="../media/image177.wmf"/><Relationship Id="rId9" Type="http://schemas.openxmlformats.org/officeDocument/2006/relationships/oleObject" Target="../embeddings/oleObject188.bin"/><Relationship Id="rId14" Type="http://schemas.openxmlformats.org/officeDocument/2006/relationships/image" Target="../media/image167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wmf"/><Relationship Id="rId3" Type="http://schemas.openxmlformats.org/officeDocument/2006/relationships/oleObject" Target="../embeddings/oleObject193.bin"/><Relationship Id="rId7" Type="http://schemas.openxmlformats.org/officeDocument/2006/relationships/oleObject" Target="../embeddings/oleObject172.bin"/><Relationship Id="rId12" Type="http://schemas.openxmlformats.org/officeDocument/2006/relationships/image" Target="../media/image3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84.wmf"/><Relationship Id="rId11" Type="http://schemas.openxmlformats.org/officeDocument/2006/relationships/oleObject" Target="../embeddings/oleObject195.bin"/><Relationship Id="rId5" Type="http://schemas.openxmlformats.org/officeDocument/2006/relationships/oleObject" Target="../embeddings/oleObject194.bin"/><Relationship Id="rId10" Type="http://schemas.openxmlformats.org/officeDocument/2006/relationships/image" Target="../media/image170.wmf"/><Relationship Id="rId4" Type="http://schemas.openxmlformats.org/officeDocument/2006/relationships/image" Target="../media/image183.wmf"/><Relationship Id="rId9" Type="http://schemas.openxmlformats.org/officeDocument/2006/relationships/oleObject" Target="../embeddings/oleObject173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wmf"/><Relationship Id="rId13" Type="http://schemas.openxmlformats.org/officeDocument/2006/relationships/oleObject" Target="../embeddings/oleObject200.bin"/><Relationship Id="rId18" Type="http://schemas.openxmlformats.org/officeDocument/2006/relationships/image" Target="../media/image191.wmf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197.bin"/><Relationship Id="rId12" Type="http://schemas.openxmlformats.org/officeDocument/2006/relationships/image" Target="../media/image188.wmf"/><Relationship Id="rId17" Type="http://schemas.openxmlformats.org/officeDocument/2006/relationships/oleObject" Target="../embeddings/oleObject20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90.wmf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92.png"/><Relationship Id="rId11" Type="http://schemas.openxmlformats.org/officeDocument/2006/relationships/oleObject" Target="../embeddings/oleObject199.bin"/><Relationship Id="rId5" Type="http://schemas.openxmlformats.org/officeDocument/2006/relationships/image" Target="../media/image185.wmf"/><Relationship Id="rId15" Type="http://schemas.openxmlformats.org/officeDocument/2006/relationships/oleObject" Target="../embeddings/oleObject201.bin"/><Relationship Id="rId10" Type="http://schemas.openxmlformats.org/officeDocument/2006/relationships/image" Target="../media/image187.wmf"/><Relationship Id="rId4" Type="http://schemas.openxmlformats.org/officeDocument/2006/relationships/oleObject" Target="../embeddings/oleObject196.bin"/><Relationship Id="rId9" Type="http://schemas.openxmlformats.org/officeDocument/2006/relationships/oleObject" Target="../embeddings/oleObject198.bin"/><Relationship Id="rId14" Type="http://schemas.openxmlformats.org/officeDocument/2006/relationships/image" Target="../media/image189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8.em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18" Type="http://schemas.openxmlformats.org/officeDocument/2006/relationships/image" Target="../media/image208.png"/><Relationship Id="rId26" Type="http://schemas.openxmlformats.org/officeDocument/2006/relationships/image" Target="../media/image216.png"/><Relationship Id="rId39" Type="http://schemas.openxmlformats.org/officeDocument/2006/relationships/image" Target="../media/image229.png"/><Relationship Id="rId3" Type="http://schemas.openxmlformats.org/officeDocument/2006/relationships/notesSlide" Target="../notesSlides/notesSlide9.xml"/><Relationship Id="rId21" Type="http://schemas.openxmlformats.org/officeDocument/2006/relationships/image" Target="../media/image211.png"/><Relationship Id="rId34" Type="http://schemas.openxmlformats.org/officeDocument/2006/relationships/image" Target="../media/image224.png"/><Relationship Id="rId42" Type="http://schemas.openxmlformats.org/officeDocument/2006/relationships/image" Target="../media/image232.png"/><Relationship Id="rId7" Type="http://schemas.openxmlformats.org/officeDocument/2006/relationships/image" Target="../media/image197.png"/><Relationship Id="rId12" Type="http://schemas.openxmlformats.org/officeDocument/2006/relationships/image" Target="../media/image202.png"/><Relationship Id="rId17" Type="http://schemas.openxmlformats.org/officeDocument/2006/relationships/image" Target="../media/image207.png"/><Relationship Id="rId25" Type="http://schemas.openxmlformats.org/officeDocument/2006/relationships/image" Target="../media/image215.png"/><Relationship Id="rId33" Type="http://schemas.openxmlformats.org/officeDocument/2006/relationships/image" Target="../media/image223.png"/><Relationship Id="rId38" Type="http://schemas.openxmlformats.org/officeDocument/2006/relationships/image" Target="../media/image228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06.png"/><Relationship Id="rId20" Type="http://schemas.openxmlformats.org/officeDocument/2006/relationships/image" Target="../media/image210.png"/><Relationship Id="rId29" Type="http://schemas.openxmlformats.org/officeDocument/2006/relationships/image" Target="../media/image219.png"/><Relationship Id="rId41" Type="http://schemas.openxmlformats.org/officeDocument/2006/relationships/image" Target="../media/image231.png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24" Type="http://schemas.openxmlformats.org/officeDocument/2006/relationships/image" Target="../media/image214.png"/><Relationship Id="rId32" Type="http://schemas.openxmlformats.org/officeDocument/2006/relationships/image" Target="../media/image222.png"/><Relationship Id="rId37" Type="http://schemas.openxmlformats.org/officeDocument/2006/relationships/image" Target="../media/image227.png"/><Relationship Id="rId40" Type="http://schemas.openxmlformats.org/officeDocument/2006/relationships/image" Target="../media/image230.png"/><Relationship Id="rId45" Type="http://schemas.openxmlformats.org/officeDocument/2006/relationships/image" Target="../media/image193.wmf"/><Relationship Id="rId5" Type="http://schemas.openxmlformats.org/officeDocument/2006/relationships/image" Target="../media/image195.png"/><Relationship Id="rId15" Type="http://schemas.openxmlformats.org/officeDocument/2006/relationships/image" Target="../media/image205.png"/><Relationship Id="rId23" Type="http://schemas.openxmlformats.org/officeDocument/2006/relationships/image" Target="../media/image213.png"/><Relationship Id="rId28" Type="http://schemas.openxmlformats.org/officeDocument/2006/relationships/image" Target="../media/image218.png"/><Relationship Id="rId36" Type="http://schemas.openxmlformats.org/officeDocument/2006/relationships/image" Target="../media/image226.png"/><Relationship Id="rId10" Type="http://schemas.openxmlformats.org/officeDocument/2006/relationships/image" Target="../media/image200.png"/><Relationship Id="rId19" Type="http://schemas.openxmlformats.org/officeDocument/2006/relationships/image" Target="../media/image209.png"/><Relationship Id="rId31" Type="http://schemas.openxmlformats.org/officeDocument/2006/relationships/image" Target="../media/image221.png"/><Relationship Id="rId44" Type="http://schemas.openxmlformats.org/officeDocument/2006/relationships/oleObject" Target="../embeddings/oleObject203.bin"/><Relationship Id="rId4" Type="http://schemas.openxmlformats.org/officeDocument/2006/relationships/image" Target="../media/image194.png"/><Relationship Id="rId9" Type="http://schemas.openxmlformats.org/officeDocument/2006/relationships/image" Target="../media/image199.png"/><Relationship Id="rId14" Type="http://schemas.openxmlformats.org/officeDocument/2006/relationships/image" Target="../media/image204.png"/><Relationship Id="rId22" Type="http://schemas.openxmlformats.org/officeDocument/2006/relationships/image" Target="../media/image212.png"/><Relationship Id="rId27" Type="http://schemas.openxmlformats.org/officeDocument/2006/relationships/image" Target="../media/image217.png"/><Relationship Id="rId30" Type="http://schemas.openxmlformats.org/officeDocument/2006/relationships/image" Target="../media/image220.png"/><Relationship Id="rId35" Type="http://schemas.openxmlformats.org/officeDocument/2006/relationships/image" Target="../media/image225.png"/><Relationship Id="rId43" Type="http://schemas.openxmlformats.org/officeDocument/2006/relationships/image" Target="../media/image23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wmf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204.bin"/><Relationship Id="rId12" Type="http://schemas.openxmlformats.org/officeDocument/2006/relationships/image" Target="../media/image23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239.png"/><Relationship Id="rId11" Type="http://schemas.openxmlformats.org/officeDocument/2006/relationships/oleObject" Target="../embeddings/oleObject206.bin"/><Relationship Id="rId5" Type="http://schemas.openxmlformats.org/officeDocument/2006/relationships/image" Target="../media/image238.png"/><Relationship Id="rId10" Type="http://schemas.openxmlformats.org/officeDocument/2006/relationships/image" Target="../media/image235.wmf"/><Relationship Id="rId4" Type="http://schemas.openxmlformats.org/officeDocument/2006/relationships/image" Target="../media/image237.png"/><Relationship Id="rId9" Type="http://schemas.openxmlformats.org/officeDocument/2006/relationships/oleObject" Target="../embeddings/oleObject205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wmf"/><Relationship Id="rId3" Type="http://schemas.openxmlformats.org/officeDocument/2006/relationships/oleObject" Target="../embeddings/oleObject207.bin"/><Relationship Id="rId7" Type="http://schemas.openxmlformats.org/officeDocument/2006/relationships/oleObject" Target="../embeddings/oleObject209.bin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241.wmf"/><Relationship Id="rId5" Type="http://schemas.openxmlformats.org/officeDocument/2006/relationships/oleObject" Target="../embeddings/oleObject208.bin"/><Relationship Id="rId10" Type="http://schemas.openxmlformats.org/officeDocument/2006/relationships/image" Target="../media/image243.wmf"/><Relationship Id="rId4" Type="http://schemas.openxmlformats.org/officeDocument/2006/relationships/image" Target="../media/image240.wmf"/><Relationship Id="rId9" Type="http://schemas.openxmlformats.org/officeDocument/2006/relationships/oleObject" Target="../embeddings/oleObject210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4" Type="http://schemas.openxmlformats.org/officeDocument/2006/relationships/image" Target="../media/image24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wmf"/><Relationship Id="rId13" Type="http://schemas.openxmlformats.org/officeDocument/2006/relationships/oleObject" Target="../embeddings/oleObject217.bin"/><Relationship Id="rId18" Type="http://schemas.openxmlformats.org/officeDocument/2006/relationships/image" Target="../media/image253.wmf"/><Relationship Id="rId3" Type="http://schemas.openxmlformats.org/officeDocument/2006/relationships/oleObject" Target="../embeddings/oleObject212.bin"/><Relationship Id="rId21" Type="http://schemas.openxmlformats.org/officeDocument/2006/relationships/oleObject" Target="../embeddings/oleObject221.bin"/><Relationship Id="rId7" Type="http://schemas.openxmlformats.org/officeDocument/2006/relationships/oleObject" Target="../embeddings/oleObject214.bin"/><Relationship Id="rId12" Type="http://schemas.openxmlformats.org/officeDocument/2006/relationships/image" Target="../media/image250.wmf"/><Relationship Id="rId17" Type="http://schemas.openxmlformats.org/officeDocument/2006/relationships/oleObject" Target="../embeddings/oleObject21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52.wmf"/><Relationship Id="rId20" Type="http://schemas.openxmlformats.org/officeDocument/2006/relationships/image" Target="../media/image254.wmf"/><Relationship Id="rId1" Type="http://schemas.openxmlformats.org/officeDocument/2006/relationships/vmlDrawing" Target="../drawings/vmlDrawing45.vml"/><Relationship Id="rId6" Type="http://schemas.openxmlformats.org/officeDocument/2006/relationships/image" Target="../media/image247.wmf"/><Relationship Id="rId11" Type="http://schemas.openxmlformats.org/officeDocument/2006/relationships/oleObject" Target="../embeddings/oleObject216.bin"/><Relationship Id="rId24" Type="http://schemas.openxmlformats.org/officeDocument/2006/relationships/image" Target="../media/image256.wmf"/><Relationship Id="rId5" Type="http://schemas.openxmlformats.org/officeDocument/2006/relationships/oleObject" Target="../embeddings/oleObject213.bin"/><Relationship Id="rId15" Type="http://schemas.openxmlformats.org/officeDocument/2006/relationships/oleObject" Target="../embeddings/oleObject218.bin"/><Relationship Id="rId23" Type="http://schemas.openxmlformats.org/officeDocument/2006/relationships/oleObject" Target="../embeddings/oleObject222.bin"/><Relationship Id="rId10" Type="http://schemas.openxmlformats.org/officeDocument/2006/relationships/image" Target="../media/image249.wmf"/><Relationship Id="rId19" Type="http://schemas.openxmlformats.org/officeDocument/2006/relationships/oleObject" Target="../embeddings/oleObject220.bin"/><Relationship Id="rId4" Type="http://schemas.openxmlformats.org/officeDocument/2006/relationships/image" Target="../media/image246.wmf"/><Relationship Id="rId9" Type="http://schemas.openxmlformats.org/officeDocument/2006/relationships/oleObject" Target="../embeddings/oleObject215.bin"/><Relationship Id="rId14" Type="http://schemas.openxmlformats.org/officeDocument/2006/relationships/image" Target="../media/image251.wmf"/><Relationship Id="rId22" Type="http://schemas.openxmlformats.org/officeDocument/2006/relationships/image" Target="../media/image255.w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wmf"/><Relationship Id="rId13" Type="http://schemas.openxmlformats.org/officeDocument/2006/relationships/oleObject" Target="../embeddings/oleObject228.bin"/><Relationship Id="rId3" Type="http://schemas.openxmlformats.org/officeDocument/2006/relationships/oleObject" Target="../embeddings/oleObject223.bin"/><Relationship Id="rId7" Type="http://schemas.openxmlformats.org/officeDocument/2006/relationships/oleObject" Target="../embeddings/oleObject225.bin"/><Relationship Id="rId12" Type="http://schemas.openxmlformats.org/officeDocument/2006/relationships/image" Target="../media/image26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258.wmf"/><Relationship Id="rId11" Type="http://schemas.openxmlformats.org/officeDocument/2006/relationships/oleObject" Target="../embeddings/oleObject227.bin"/><Relationship Id="rId5" Type="http://schemas.openxmlformats.org/officeDocument/2006/relationships/oleObject" Target="../embeddings/oleObject224.bin"/><Relationship Id="rId10" Type="http://schemas.openxmlformats.org/officeDocument/2006/relationships/image" Target="../media/image260.wmf"/><Relationship Id="rId4" Type="http://schemas.openxmlformats.org/officeDocument/2006/relationships/image" Target="../media/image257.wmf"/><Relationship Id="rId9" Type="http://schemas.openxmlformats.org/officeDocument/2006/relationships/oleObject" Target="../embeddings/oleObject226.bin"/><Relationship Id="rId14" Type="http://schemas.openxmlformats.org/officeDocument/2006/relationships/image" Target="../media/image262.w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0.bin"/><Relationship Id="rId13" Type="http://schemas.openxmlformats.org/officeDocument/2006/relationships/image" Target="../media/image266.wmf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69.png"/><Relationship Id="rId12" Type="http://schemas.openxmlformats.org/officeDocument/2006/relationships/oleObject" Target="../embeddings/oleObject23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70.png"/><Relationship Id="rId1" Type="http://schemas.openxmlformats.org/officeDocument/2006/relationships/vmlDrawing" Target="../drawings/vmlDrawing47.vml"/><Relationship Id="rId6" Type="http://schemas.openxmlformats.org/officeDocument/2006/relationships/image" Target="../media/image268.png"/><Relationship Id="rId11" Type="http://schemas.openxmlformats.org/officeDocument/2006/relationships/image" Target="../media/image265.wmf"/><Relationship Id="rId5" Type="http://schemas.openxmlformats.org/officeDocument/2006/relationships/image" Target="../media/image263.wmf"/><Relationship Id="rId15" Type="http://schemas.openxmlformats.org/officeDocument/2006/relationships/image" Target="../media/image267.wmf"/><Relationship Id="rId10" Type="http://schemas.openxmlformats.org/officeDocument/2006/relationships/oleObject" Target="../embeddings/oleObject231.bin"/><Relationship Id="rId4" Type="http://schemas.openxmlformats.org/officeDocument/2006/relationships/oleObject" Target="../embeddings/oleObject229.bin"/><Relationship Id="rId9" Type="http://schemas.openxmlformats.org/officeDocument/2006/relationships/image" Target="../media/image264.wmf"/><Relationship Id="rId14" Type="http://schemas.openxmlformats.org/officeDocument/2006/relationships/oleObject" Target="../embeddings/oleObject233.bin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wmf"/><Relationship Id="rId13" Type="http://schemas.openxmlformats.org/officeDocument/2006/relationships/oleObject" Target="../embeddings/oleObject238.bin"/><Relationship Id="rId18" Type="http://schemas.openxmlformats.org/officeDocument/2006/relationships/image" Target="../media/image274.wmf"/><Relationship Id="rId26" Type="http://schemas.openxmlformats.org/officeDocument/2006/relationships/image" Target="../media/image278.wmf"/><Relationship Id="rId3" Type="http://schemas.openxmlformats.org/officeDocument/2006/relationships/notesSlide" Target="../notesSlides/notesSlide12.xml"/><Relationship Id="rId21" Type="http://schemas.openxmlformats.org/officeDocument/2006/relationships/oleObject" Target="../embeddings/oleObject242.bin"/><Relationship Id="rId7" Type="http://schemas.openxmlformats.org/officeDocument/2006/relationships/oleObject" Target="../embeddings/oleObject235.bin"/><Relationship Id="rId12" Type="http://schemas.openxmlformats.org/officeDocument/2006/relationships/image" Target="../media/image271.wmf"/><Relationship Id="rId17" Type="http://schemas.openxmlformats.org/officeDocument/2006/relationships/oleObject" Target="../embeddings/oleObject240.bin"/><Relationship Id="rId25" Type="http://schemas.openxmlformats.org/officeDocument/2006/relationships/oleObject" Target="../embeddings/oleObject24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73.wmf"/><Relationship Id="rId20" Type="http://schemas.openxmlformats.org/officeDocument/2006/relationships/image" Target="../media/image275.wmf"/><Relationship Id="rId1" Type="http://schemas.openxmlformats.org/officeDocument/2006/relationships/vmlDrawing" Target="../drawings/vmlDrawing48.vml"/><Relationship Id="rId6" Type="http://schemas.openxmlformats.org/officeDocument/2006/relationships/image" Target="../media/image260.wmf"/><Relationship Id="rId11" Type="http://schemas.openxmlformats.org/officeDocument/2006/relationships/oleObject" Target="../embeddings/oleObject237.bin"/><Relationship Id="rId24" Type="http://schemas.openxmlformats.org/officeDocument/2006/relationships/image" Target="../media/image277.wmf"/><Relationship Id="rId5" Type="http://schemas.openxmlformats.org/officeDocument/2006/relationships/oleObject" Target="../embeddings/oleObject234.bin"/><Relationship Id="rId15" Type="http://schemas.openxmlformats.org/officeDocument/2006/relationships/oleObject" Target="../embeddings/oleObject239.bin"/><Relationship Id="rId23" Type="http://schemas.openxmlformats.org/officeDocument/2006/relationships/oleObject" Target="../embeddings/oleObject243.bin"/><Relationship Id="rId10" Type="http://schemas.openxmlformats.org/officeDocument/2006/relationships/image" Target="../media/image259.wmf"/><Relationship Id="rId19" Type="http://schemas.openxmlformats.org/officeDocument/2006/relationships/oleObject" Target="../embeddings/oleObject241.bin"/><Relationship Id="rId4" Type="http://schemas.openxmlformats.org/officeDocument/2006/relationships/image" Target="../media/image269.png"/><Relationship Id="rId9" Type="http://schemas.openxmlformats.org/officeDocument/2006/relationships/oleObject" Target="../embeddings/oleObject236.bin"/><Relationship Id="rId14" Type="http://schemas.openxmlformats.org/officeDocument/2006/relationships/image" Target="../media/image272.wmf"/><Relationship Id="rId22" Type="http://schemas.openxmlformats.org/officeDocument/2006/relationships/image" Target="../media/image276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4" Type="http://schemas.openxmlformats.org/officeDocument/2006/relationships/image" Target="../media/image279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4" Type="http://schemas.openxmlformats.org/officeDocument/2006/relationships/image" Target="../media/image28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6" Type="http://schemas.openxmlformats.org/officeDocument/2006/relationships/oleObject" Target="../embeddings/oleObject248.bin"/><Relationship Id="rId5" Type="http://schemas.openxmlformats.org/officeDocument/2006/relationships/image" Target="../media/image281.wmf"/><Relationship Id="rId4" Type="http://schemas.openxmlformats.org/officeDocument/2006/relationships/oleObject" Target="../embeddings/oleObject247.bin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1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8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6" Type="http://schemas.openxmlformats.org/officeDocument/2006/relationships/oleObject" Target="../embeddings/oleObject250.bin"/><Relationship Id="rId11" Type="http://schemas.openxmlformats.org/officeDocument/2006/relationships/image" Target="../media/image285.wmf"/><Relationship Id="rId5" Type="http://schemas.openxmlformats.org/officeDocument/2006/relationships/image" Target="../media/image282.wmf"/><Relationship Id="rId10" Type="http://schemas.openxmlformats.org/officeDocument/2006/relationships/oleObject" Target="../embeddings/oleObject252.bin"/><Relationship Id="rId4" Type="http://schemas.openxmlformats.org/officeDocument/2006/relationships/oleObject" Target="../embeddings/oleObject249.bin"/><Relationship Id="rId9" Type="http://schemas.openxmlformats.org/officeDocument/2006/relationships/image" Target="../media/image284.w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13" Type="http://schemas.openxmlformats.org/officeDocument/2006/relationships/oleObject" Target="../embeddings/oleObject10.bin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12" Type="http://schemas.openxmlformats.org/officeDocument/2006/relationships/image" Target="../media/image17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9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w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5" Type="http://schemas.openxmlformats.org/officeDocument/2006/relationships/oleObject" Target="../embeddings/oleObject11.bin"/><Relationship Id="rId10" Type="http://schemas.openxmlformats.org/officeDocument/2006/relationships/image" Target="../media/image16.wmf"/><Relationship Id="rId4" Type="http://schemas.openxmlformats.org/officeDocument/2006/relationships/image" Target="../media/image13.png"/><Relationship Id="rId9" Type="http://schemas.openxmlformats.org/officeDocument/2006/relationships/oleObject" Target="../embeddings/oleObject8.bin"/><Relationship Id="rId14" Type="http://schemas.openxmlformats.org/officeDocument/2006/relationships/image" Target="../media/image18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image" Target="../media/image23.wmf"/><Relationship Id="rId3" Type="http://schemas.openxmlformats.org/officeDocument/2006/relationships/image" Target="../media/image25.png"/><Relationship Id="rId7" Type="http://schemas.openxmlformats.org/officeDocument/2006/relationships/image" Target="../media/image20.wmf"/><Relationship Id="rId12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22.wmf"/><Relationship Id="rId5" Type="http://schemas.openxmlformats.org/officeDocument/2006/relationships/image" Target="../media/image19.wmf"/><Relationship Id="rId15" Type="http://schemas.openxmlformats.org/officeDocument/2006/relationships/image" Target="../media/image24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21.wmf"/><Relationship Id="rId14" Type="http://schemas.openxmlformats.org/officeDocument/2006/relationships/oleObject" Target="../embeddings/oleObject1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6000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模式识别</a:t>
            </a:r>
            <a:endParaRPr lang="zh-CN" altLang="en-US" sz="3200" dirty="0">
              <a:latin typeface="+mn-lt"/>
              <a:ea typeface="黑体" pitchFamily="2" charset="-122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/>
              <a:t>Pattern Recognition</a:t>
            </a:r>
          </a:p>
          <a:p>
            <a:r>
              <a:rPr lang="zh-CN" altLang="en-US" sz="3200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第</a:t>
            </a:r>
            <a:r>
              <a:rPr lang="en-US" altLang="zh-CN" sz="3200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sz="3200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讲 特征选择与特征提取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010464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马氏距离：</a:t>
            </a:r>
            <a:r>
              <a:rPr lang="en-US" altLang="zh-CN" dirty="0"/>
              <a:t>(</a:t>
            </a:r>
            <a:r>
              <a:rPr lang="en-US" altLang="zh-CN" dirty="0" err="1"/>
              <a:t>Mahalanobis</a:t>
            </a:r>
            <a:r>
              <a:rPr lang="en-US" altLang="zh-CN" dirty="0"/>
              <a:t> Distance)</a:t>
            </a:r>
            <a:endParaRPr lang="zh-CN" altLang="en-US" dirty="0"/>
          </a:p>
        </p:txBody>
      </p:sp>
      <p:graphicFrame>
        <p:nvGraphicFramePr>
          <p:cNvPr id="290819" name="Object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1047929"/>
              </p:ext>
            </p:extLst>
          </p:nvPr>
        </p:nvGraphicFramePr>
        <p:xfrm>
          <a:off x="2267744" y="1772816"/>
          <a:ext cx="4392488" cy="8042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81" name="Equation" r:id="rId3" imgW="1803240" imgH="330120" progId="Equation.DSMT4">
                  <p:embed/>
                </p:oleObj>
              </mc:Choice>
              <mc:Fallback>
                <p:oleObj name="Equation" r:id="rId3" imgW="1803240" imgH="330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744" y="1772816"/>
                        <a:ext cx="4392488" cy="8042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0823" name="Group 7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356746338"/>
              </p:ext>
            </p:extLst>
          </p:nvPr>
        </p:nvGraphicFramePr>
        <p:xfrm>
          <a:off x="683568" y="3068960"/>
          <a:ext cx="7715250" cy="2919984"/>
        </p:xfrm>
        <a:graphic>
          <a:graphicData uri="http://schemas.openxmlformats.org/drawingml/2006/table">
            <a:tbl>
              <a:tblPr/>
              <a:tblGrid>
                <a:gridCol w="3857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7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欧氏距离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马氏距离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6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适用于各向同性（</a:t>
                      </a: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isotropic</a:t>
                      </a:r>
                      <a:r>
                        <a:rPr kumimoji="0" lang="zh-CN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）空间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不受量纲的影响 </a:t>
                      </a: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,</a:t>
                      </a:r>
                      <a:r>
                        <a:rPr kumimoji="0" lang="zh-CN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排除变量之间的相关性的干扰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6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不适宜进行线性变换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夸大了变化微小的变量的作用，需要大量样本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90820" name="Rectangle 4"/>
          <p:cNvSpPr>
            <a:spLocks noChangeArrowheads="1"/>
          </p:cNvSpPr>
          <p:nvPr/>
        </p:nvSpPr>
        <p:spPr bwMode="auto">
          <a:xfrm>
            <a:off x="0" y="3181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90821" name="Rectangle 5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90822" name="Rectangle 6"/>
          <p:cNvSpPr>
            <a:spLocks noChangeArrowheads="1"/>
          </p:cNvSpPr>
          <p:nvPr/>
        </p:nvSpPr>
        <p:spPr bwMode="auto">
          <a:xfrm>
            <a:off x="0" y="3181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7073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正态分布的参数估计</a:t>
            </a:r>
          </a:p>
        </p:txBody>
      </p:sp>
      <p:graphicFrame>
        <p:nvGraphicFramePr>
          <p:cNvPr id="291844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374430"/>
              </p:ext>
            </p:extLst>
          </p:nvPr>
        </p:nvGraphicFramePr>
        <p:xfrm>
          <a:off x="1547664" y="4365104"/>
          <a:ext cx="55626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50" name="Equation" r:id="rId4" imgW="5562360" imgH="1295280" progId="Equation.DSMT4">
                  <p:embed/>
                </p:oleObj>
              </mc:Choice>
              <mc:Fallback>
                <p:oleObj name="Equation" r:id="rId4" imgW="5562360" imgH="1295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4365104"/>
                        <a:ext cx="556260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184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67519" y="1700808"/>
            <a:ext cx="8208962" cy="1163638"/>
          </a:xfrm>
        </p:spPr>
        <p:txBody>
          <a:bodyPr/>
          <a:lstStyle/>
          <a:p>
            <a:r>
              <a:rPr lang="en-US" altLang="zh-CN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Gauss</a:t>
            </a:r>
            <a:r>
              <a:rPr lang="zh-CN" altLang="en-US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分布的参数由均值矢量</a:t>
            </a:r>
            <a:r>
              <a:rPr lang="el-GR" altLang="zh-CN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μ</a:t>
            </a:r>
            <a:r>
              <a:rPr lang="zh-CN" altLang="el-GR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和协方差矩阵</a:t>
            </a:r>
            <a:r>
              <a:rPr lang="el-GR" altLang="zh-CN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Σ</a:t>
            </a:r>
            <a:r>
              <a:rPr lang="zh-CN" altLang="el-GR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构成，</a:t>
            </a:r>
            <a:r>
              <a:rPr lang="zh-CN" altLang="en-US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其参数</a:t>
            </a:r>
            <a:r>
              <a:rPr lang="zh-CN" altLang="el-GR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估计结果为：</a:t>
            </a:r>
          </a:p>
        </p:txBody>
      </p:sp>
      <p:graphicFrame>
        <p:nvGraphicFramePr>
          <p:cNvPr id="291846" name="Object 6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141501021"/>
              </p:ext>
            </p:extLst>
          </p:nvPr>
        </p:nvGraphicFramePr>
        <p:xfrm>
          <a:off x="1547664" y="2852936"/>
          <a:ext cx="2448272" cy="115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51" name="Equation" r:id="rId6" imgW="2209680" imgH="1295280" progId="Equation.DSMT4">
                  <p:embed/>
                </p:oleObj>
              </mc:Choice>
              <mc:Fallback>
                <p:oleObj name="Equation" r:id="rId6" imgW="2209680" imgH="1295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2852936"/>
                        <a:ext cx="2448272" cy="115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1845" name="Rectangle 5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737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66" name="Rectangle 18"/>
          <p:cNvSpPr>
            <a:spLocks noGrp="1" noChangeArrowheads="1"/>
          </p:cNvSpPr>
          <p:nvPr>
            <p:ph type="body" idx="1"/>
          </p:nvPr>
        </p:nvSpPr>
        <p:spPr>
          <a:xfrm>
            <a:off x="457200" y="1844675"/>
            <a:ext cx="8229600" cy="3886200"/>
          </a:xfrm>
          <a:noFill/>
          <a:ln/>
        </p:spPr>
        <p:txBody>
          <a:bodyPr/>
          <a:lstStyle/>
          <a:p>
            <a:r>
              <a:rPr lang="zh-CN" altLang="en-US" sz="2400" b="1" dirty="0"/>
              <a:t>思路： 类内散布程度低、类间散布程度高</a:t>
            </a:r>
          </a:p>
          <a:p>
            <a:r>
              <a:rPr lang="zh-CN" altLang="en-US" sz="2400" b="1" dirty="0"/>
              <a:t>模型：</a:t>
            </a:r>
          </a:p>
          <a:p>
            <a:pPr lvl="1"/>
            <a:r>
              <a:rPr lang="en-US" altLang="zh-CN" sz="2400" b="1" dirty="0"/>
              <a:t>1</a:t>
            </a:r>
            <a:r>
              <a:rPr lang="zh-CN" altLang="en-US" sz="2400" b="1" dirty="0"/>
              <a:t>）</a:t>
            </a:r>
            <a:r>
              <a:rPr lang="zh-CN" altLang="en-US" b="1" dirty="0"/>
              <a:t>类内距离准则</a:t>
            </a:r>
            <a:r>
              <a:rPr lang="zh-CN" altLang="en-US" sz="2400" b="1" dirty="0">
                <a:solidFill>
                  <a:srgbClr val="002060"/>
                </a:solidFill>
              </a:rPr>
              <a:t>：</a:t>
            </a:r>
            <a:r>
              <a:rPr lang="zh-CN" altLang="en-US" sz="2400" b="1" dirty="0"/>
              <a:t>用每个样本与其所属类别中心之间的距离平方和来度量</a:t>
            </a:r>
            <a:endParaRPr lang="en-US" altLang="zh-CN" sz="2400" b="1" dirty="0"/>
          </a:p>
          <a:p>
            <a:pPr lvl="1"/>
            <a:endParaRPr lang="zh-CN" altLang="en-US" sz="2400" b="1" dirty="0"/>
          </a:p>
          <a:p>
            <a:pPr lvl="1"/>
            <a:endParaRPr lang="zh-CN" altLang="en-US" sz="2000" b="1" dirty="0"/>
          </a:p>
          <a:p>
            <a:pPr lvl="1"/>
            <a:endParaRPr lang="zh-CN" altLang="en-US" sz="2000" b="1" dirty="0"/>
          </a:p>
          <a:p>
            <a:pPr lvl="1"/>
            <a:r>
              <a:rPr lang="en-US" altLang="zh-CN" sz="2400" b="1" dirty="0"/>
              <a:t>2</a:t>
            </a:r>
            <a:r>
              <a:rPr lang="zh-CN" altLang="en-US" sz="2400" b="1" dirty="0"/>
              <a:t>）</a:t>
            </a:r>
            <a:r>
              <a:rPr lang="zh-CN" altLang="en-US" b="1" dirty="0"/>
              <a:t>类间距离准则</a:t>
            </a:r>
            <a:r>
              <a:rPr lang="zh-CN" altLang="en-US" sz="2400" b="1" dirty="0">
                <a:solidFill>
                  <a:srgbClr val="002060"/>
                </a:solidFill>
              </a:rPr>
              <a:t>：</a:t>
            </a:r>
            <a:r>
              <a:rPr lang="zh-CN" altLang="en-US" sz="2400" b="1" dirty="0"/>
              <a:t>用每个类别的中心到样本整体中心之间的加权距离平方和度量</a:t>
            </a:r>
            <a:endParaRPr lang="zh-CN" altLang="en-US" sz="2400" dirty="0"/>
          </a:p>
        </p:txBody>
      </p:sp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0"/>
            <a:ext cx="8229600" cy="1371600"/>
          </a:xfrm>
        </p:spPr>
        <p:txBody>
          <a:bodyPr/>
          <a:lstStyle/>
          <a:p>
            <a:r>
              <a:rPr lang="zh-CN" altLang="en-US" sz="3600"/>
              <a:t>类别</a:t>
            </a:r>
            <a:r>
              <a:rPr lang="zh-CN" altLang="en-US" sz="3600" dirty="0"/>
              <a:t>可分性判据</a:t>
            </a:r>
          </a:p>
        </p:txBody>
      </p:sp>
      <p:sp>
        <p:nvSpPr>
          <p:cNvPr id="181254" name="Rectangle 6"/>
          <p:cNvSpPr>
            <a:spLocks noChangeArrowheads="1"/>
          </p:cNvSpPr>
          <p:nvPr/>
        </p:nvSpPr>
        <p:spPr bwMode="auto">
          <a:xfrm>
            <a:off x="323850" y="1052513"/>
            <a:ext cx="8229600" cy="776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zh-CN" altLang="en-US" sz="3200" b="1" dirty="0">
                <a:solidFill>
                  <a:srgbClr val="002060"/>
                </a:solidFill>
                <a:latin typeface="宋体" pitchFamily="2" charset="-122"/>
                <a:ea typeface="宋体" pitchFamily="2" charset="-122"/>
              </a:rPr>
              <a:t>可分性判据</a:t>
            </a:r>
            <a:r>
              <a:rPr lang="en-US" altLang="zh-CN" sz="3200" b="1" dirty="0">
                <a:solidFill>
                  <a:srgbClr val="FF0000"/>
                </a:solidFill>
                <a:latin typeface="+mn-ea"/>
              </a:rPr>
              <a:t>——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怎样才算一组好的特征？</a:t>
            </a:r>
          </a:p>
        </p:txBody>
      </p:sp>
      <p:sp>
        <p:nvSpPr>
          <p:cNvPr id="181256" name="Rectangle 8"/>
          <p:cNvSpPr>
            <a:spLocks noChangeArrowheads="1"/>
          </p:cNvSpPr>
          <p:nvPr/>
        </p:nvSpPr>
        <p:spPr bwMode="auto">
          <a:xfrm>
            <a:off x="0" y="32242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81255" name="Object 7"/>
          <p:cNvGraphicFramePr>
            <a:graphicFrameLocks noChangeAspect="1"/>
          </p:cNvGraphicFramePr>
          <p:nvPr/>
        </p:nvGraphicFramePr>
        <p:xfrm>
          <a:off x="1331913" y="3644900"/>
          <a:ext cx="4248150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22" name="Equation" r:id="rId3" imgW="1879600" imgH="419100" progId="Equation.DSMT4">
                  <p:embed/>
                </p:oleObj>
              </mc:Choice>
              <mc:Fallback>
                <p:oleObj name="Equation" r:id="rId3" imgW="18796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3644900"/>
                        <a:ext cx="4248150" cy="922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1258" name="Rectangle 10"/>
          <p:cNvSpPr>
            <a:spLocks noChangeArrowheads="1"/>
          </p:cNvSpPr>
          <p:nvPr/>
        </p:nvSpPr>
        <p:spPr bwMode="auto">
          <a:xfrm>
            <a:off x="0" y="32242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81257" name="Object 9"/>
          <p:cNvGraphicFramePr>
            <a:graphicFrameLocks noChangeAspect="1"/>
          </p:cNvGraphicFramePr>
          <p:nvPr/>
        </p:nvGraphicFramePr>
        <p:xfrm>
          <a:off x="1403350" y="5589588"/>
          <a:ext cx="4105275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23" name="Equation" r:id="rId5" imgW="1764534" imgH="406224" progId="Equation.DSMT4">
                  <p:embed/>
                </p:oleObj>
              </mc:Choice>
              <mc:Fallback>
                <p:oleObj name="Equation" r:id="rId5" imgW="1764534" imgH="406224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5589588"/>
                        <a:ext cx="4105275" cy="954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1260" name="Rectangle 12"/>
          <p:cNvSpPr>
            <a:spLocks noChangeArrowheads="1"/>
          </p:cNvSpPr>
          <p:nvPr/>
        </p:nvSpPr>
        <p:spPr bwMode="auto">
          <a:xfrm>
            <a:off x="0" y="32242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81259" name="Object 11"/>
          <p:cNvGraphicFramePr>
            <a:graphicFrameLocks noChangeAspect="1"/>
          </p:cNvGraphicFramePr>
          <p:nvPr/>
        </p:nvGraphicFramePr>
        <p:xfrm>
          <a:off x="6516688" y="3644900"/>
          <a:ext cx="1511300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24" name="Equation" r:id="rId7" imgW="774364" imgH="406224" progId="Equation.DSMT4">
                  <p:embed/>
                </p:oleObj>
              </mc:Choice>
              <mc:Fallback>
                <p:oleObj name="Equation" r:id="rId7" imgW="774364" imgH="406224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688" y="3644900"/>
                        <a:ext cx="1511300" cy="801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1262" name="Rectangle 14"/>
          <p:cNvSpPr>
            <a:spLocks noChangeArrowheads="1"/>
          </p:cNvSpPr>
          <p:nvPr/>
        </p:nvSpPr>
        <p:spPr bwMode="auto">
          <a:xfrm>
            <a:off x="0" y="3243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81261" name="Object 13"/>
          <p:cNvGraphicFramePr>
            <a:graphicFrameLocks noChangeAspect="1"/>
          </p:cNvGraphicFramePr>
          <p:nvPr/>
        </p:nvGraphicFramePr>
        <p:xfrm>
          <a:off x="6586538" y="5589588"/>
          <a:ext cx="1441450" cy="83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25" name="Equation" r:id="rId9" imgW="634725" imgH="368140" progId="Equation.DSMT4">
                  <p:embed/>
                </p:oleObj>
              </mc:Choice>
              <mc:Fallback>
                <p:oleObj name="Equation" r:id="rId9" imgW="634725" imgH="3681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6538" y="5589588"/>
                        <a:ext cx="1441450" cy="839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8280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3" name="Rectangle 3"/>
          <p:cNvSpPr>
            <a:spLocks noChangeArrowheads="1"/>
          </p:cNvSpPr>
          <p:nvPr/>
        </p:nvSpPr>
        <p:spPr bwMode="auto">
          <a:xfrm>
            <a:off x="662880" y="1356569"/>
            <a:ext cx="8229600" cy="776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zh-CN" altLang="en-US" sz="3200" b="1" dirty="0">
                <a:latin typeface="宋体" pitchFamily="2" charset="-122"/>
                <a:ea typeface="宋体" pitchFamily="2" charset="-122"/>
              </a:rPr>
              <a:t>样本</a:t>
            </a:r>
            <a:r>
              <a:rPr lang="en-US" altLang="zh-CN" sz="3200" b="1" dirty="0">
                <a:latin typeface="宋体" pitchFamily="2" charset="-122"/>
                <a:ea typeface="宋体" pitchFamily="2" charset="-122"/>
              </a:rPr>
              <a:t>x</a:t>
            </a:r>
            <a:r>
              <a:rPr lang="zh-CN" altLang="en-US" sz="3200" b="1" dirty="0">
                <a:latin typeface="宋体" pitchFamily="2" charset="-122"/>
                <a:ea typeface="宋体" pitchFamily="2" charset="-122"/>
              </a:rPr>
              <a:t>的“散布矩阵”</a:t>
            </a:r>
          </a:p>
        </p:txBody>
      </p:sp>
      <p:sp>
        <p:nvSpPr>
          <p:cNvPr id="184324" name="Rectangle 4"/>
          <p:cNvSpPr>
            <a:spLocks noChangeArrowheads="1"/>
          </p:cNvSpPr>
          <p:nvPr/>
        </p:nvSpPr>
        <p:spPr bwMode="auto">
          <a:xfrm>
            <a:off x="0" y="303954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84325" name="Rectangle 5"/>
          <p:cNvSpPr>
            <a:spLocks noChangeArrowheads="1"/>
          </p:cNvSpPr>
          <p:nvPr/>
        </p:nvSpPr>
        <p:spPr bwMode="auto">
          <a:xfrm>
            <a:off x="0" y="303954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84326" name="Rectangle 6"/>
          <p:cNvSpPr>
            <a:spLocks noChangeArrowheads="1"/>
          </p:cNvSpPr>
          <p:nvPr/>
        </p:nvSpPr>
        <p:spPr bwMode="auto">
          <a:xfrm>
            <a:off x="0" y="303954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84327" name="Rectangle 7"/>
          <p:cNvSpPr>
            <a:spLocks noChangeArrowheads="1"/>
          </p:cNvSpPr>
          <p:nvPr/>
        </p:nvSpPr>
        <p:spPr bwMode="auto">
          <a:xfrm>
            <a:off x="0" y="305859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8433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686292"/>
              </p:ext>
            </p:extLst>
          </p:nvPr>
        </p:nvGraphicFramePr>
        <p:xfrm>
          <a:off x="758825" y="2322513"/>
          <a:ext cx="5195888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98" name="Equation" r:id="rId3" imgW="2095200" imgH="1371600" progId="Equation.DSMT4">
                  <p:embed/>
                </p:oleObj>
              </mc:Choice>
              <mc:Fallback>
                <p:oleObj name="Equation" r:id="rId3" imgW="2095200" imgH="1371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825" y="2322513"/>
                        <a:ext cx="5195888" cy="274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36" name="Rectangle 16"/>
          <p:cNvSpPr>
            <a:spLocks noChangeArrowheads="1"/>
          </p:cNvSpPr>
          <p:nvPr/>
        </p:nvSpPr>
        <p:spPr bwMode="auto">
          <a:xfrm>
            <a:off x="6516688" y="2276475"/>
            <a:ext cx="2305050" cy="7112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下标表示向量的第</a:t>
            </a:r>
            <a:r>
              <a:rPr lang="en-US" altLang="zh-CN" sz="2000" b="1" dirty="0" err="1">
                <a:latin typeface="宋体" pitchFamily="2" charset="-122"/>
                <a:ea typeface="宋体" pitchFamily="2" charset="-122"/>
              </a:rPr>
              <a:t>i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、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</a:rPr>
              <a:t>j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维特征</a:t>
            </a:r>
          </a:p>
        </p:txBody>
      </p:sp>
      <p:sp>
        <p:nvSpPr>
          <p:cNvPr id="184338" name="Rectangle 18"/>
          <p:cNvSpPr>
            <a:spLocks noChangeArrowheads="1"/>
          </p:cNvSpPr>
          <p:nvPr/>
        </p:nvSpPr>
        <p:spPr bwMode="auto">
          <a:xfrm>
            <a:off x="755650" y="5373688"/>
            <a:ext cx="8172450" cy="4667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散布矩阵</a:t>
            </a:r>
            <a:r>
              <a:rPr lang="en-US" altLang="zh-CN" sz="2400" b="1" dirty="0">
                <a:solidFill>
                  <a:srgbClr val="FF0000"/>
                </a:solidFill>
              </a:rPr>
              <a:t>------</a:t>
            </a:r>
            <a:r>
              <a:rPr lang="zh-CN" altLang="en-US" sz="2400" b="1" dirty="0">
                <a:solidFill>
                  <a:srgbClr val="FF0000"/>
                </a:solidFill>
              </a:rPr>
              <a:t>协方差矩阵的估计！！！</a:t>
            </a:r>
          </a:p>
        </p:txBody>
      </p:sp>
      <p:sp>
        <p:nvSpPr>
          <p:cNvPr id="184339" name="Line 19"/>
          <p:cNvSpPr>
            <a:spLocks noChangeShapeType="1"/>
          </p:cNvSpPr>
          <p:nvPr/>
        </p:nvSpPr>
        <p:spPr bwMode="auto">
          <a:xfrm flipH="1">
            <a:off x="5076825" y="3068638"/>
            <a:ext cx="1511300" cy="6477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552286" y="260648"/>
            <a:ext cx="8229600" cy="9906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j-cs"/>
              </a:defRPr>
            </a:lvl1pPr>
          </a:lstStyle>
          <a:p>
            <a:r>
              <a:rPr lang="zh-CN" altLang="en-US" dirty="0"/>
              <a:t>附录</a:t>
            </a:r>
            <a:r>
              <a:rPr lang="en-US" altLang="zh-CN" dirty="0"/>
              <a:t>D——</a:t>
            </a:r>
            <a:r>
              <a:rPr lang="zh-CN" altLang="en-US" dirty="0"/>
              <a:t>多元正态分布与散布矩阵</a:t>
            </a:r>
          </a:p>
        </p:txBody>
      </p:sp>
    </p:spTree>
    <p:extLst>
      <p:ext uri="{BB962C8B-B14F-4D97-AF65-F5344CB8AC3E}">
        <p14:creationId xmlns:p14="http://schemas.microsoft.com/office/powerpoint/2010/main" val="166818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4" name="Rectangle 4"/>
          <p:cNvSpPr>
            <a:spLocks noChangeArrowheads="1"/>
          </p:cNvSpPr>
          <p:nvPr/>
        </p:nvSpPr>
        <p:spPr bwMode="auto">
          <a:xfrm>
            <a:off x="140767" y="450607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84325" name="Rectangle 5"/>
          <p:cNvSpPr>
            <a:spLocks noChangeArrowheads="1"/>
          </p:cNvSpPr>
          <p:nvPr/>
        </p:nvSpPr>
        <p:spPr bwMode="auto">
          <a:xfrm>
            <a:off x="140767" y="450607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84326" name="Rectangle 6"/>
          <p:cNvSpPr>
            <a:spLocks noChangeArrowheads="1"/>
          </p:cNvSpPr>
          <p:nvPr/>
        </p:nvSpPr>
        <p:spPr bwMode="auto">
          <a:xfrm>
            <a:off x="140767" y="450607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84327" name="Rectangle 7"/>
          <p:cNvSpPr>
            <a:spLocks noChangeArrowheads="1"/>
          </p:cNvSpPr>
          <p:nvPr/>
        </p:nvSpPr>
        <p:spPr bwMode="auto">
          <a:xfrm>
            <a:off x="140767" y="452512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8433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1492053"/>
              </p:ext>
            </p:extLst>
          </p:nvPr>
        </p:nvGraphicFramePr>
        <p:xfrm>
          <a:off x="899592" y="3789040"/>
          <a:ext cx="5195888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49" name="Equation" r:id="rId3" imgW="2095200" imgH="1371600" progId="Equation.DSMT4">
                  <p:embed/>
                </p:oleObj>
              </mc:Choice>
              <mc:Fallback>
                <p:oleObj name="Equation" r:id="rId3" imgW="2095200" imgH="1371600" progId="Equation.DSMT4">
                  <p:embed/>
                  <p:pic>
                    <p:nvPicPr>
                      <p:cNvPr id="18433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3789040"/>
                        <a:ext cx="5195888" cy="274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36" name="Rectangle 16"/>
          <p:cNvSpPr>
            <a:spLocks noChangeArrowheads="1"/>
          </p:cNvSpPr>
          <p:nvPr/>
        </p:nvSpPr>
        <p:spPr bwMode="auto">
          <a:xfrm>
            <a:off x="6657455" y="3743002"/>
            <a:ext cx="2305050" cy="7112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下标表示向量的第</a:t>
            </a:r>
            <a:r>
              <a:rPr lang="en-US" altLang="zh-CN" sz="2000" b="1" dirty="0" err="1">
                <a:latin typeface="宋体" pitchFamily="2" charset="-122"/>
                <a:ea typeface="宋体" pitchFamily="2" charset="-122"/>
              </a:rPr>
              <a:t>i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、</a:t>
            </a:r>
            <a:r>
              <a:rPr lang="en-US" altLang="zh-CN" sz="2000" b="1" dirty="0">
                <a:latin typeface="宋体" pitchFamily="2" charset="-122"/>
                <a:ea typeface="宋体" pitchFamily="2" charset="-122"/>
              </a:rPr>
              <a:t>j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维特征</a:t>
            </a:r>
          </a:p>
        </p:txBody>
      </p:sp>
      <p:sp>
        <p:nvSpPr>
          <p:cNvPr id="184339" name="Line 19"/>
          <p:cNvSpPr>
            <a:spLocks noChangeShapeType="1"/>
          </p:cNvSpPr>
          <p:nvPr/>
        </p:nvSpPr>
        <p:spPr bwMode="auto">
          <a:xfrm flipH="1">
            <a:off x="5217592" y="4535165"/>
            <a:ext cx="1511300" cy="6477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467544" y="500535"/>
            <a:ext cx="8229600" cy="776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zh-CN" altLang="en-US" sz="32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新手练习：</a:t>
            </a:r>
            <a:r>
              <a:rPr lang="zh-CN" altLang="en-US" sz="3200" b="1" dirty="0">
                <a:latin typeface="宋体" pitchFamily="2" charset="-122"/>
                <a:ea typeface="宋体" pitchFamily="2" charset="-122"/>
              </a:rPr>
              <a:t>计算以下样本的均值及散布矩阵</a:t>
            </a: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9170776"/>
              </p:ext>
            </p:extLst>
          </p:nvPr>
        </p:nvGraphicFramePr>
        <p:xfrm>
          <a:off x="899592" y="1398217"/>
          <a:ext cx="6912768" cy="707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50" name="Equation" r:id="rId5" imgW="2705100" imgH="279400" progId="Equation.DSMT4">
                  <p:embed/>
                </p:oleObj>
              </mc:Choice>
              <mc:Fallback>
                <p:oleObj name="Equation" r:id="rId5" imgW="2705100" imgH="279400" progId="Equation.DSMT4">
                  <p:embed/>
                  <p:pic>
                    <p:nvPicPr>
                      <p:cNvPr id="18" name="对象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1398217"/>
                        <a:ext cx="6912768" cy="7072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6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317974471"/>
              </p:ext>
            </p:extLst>
          </p:nvPr>
        </p:nvGraphicFramePr>
        <p:xfrm>
          <a:off x="1033031" y="2405901"/>
          <a:ext cx="2448272" cy="115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51" name="Equation" r:id="rId7" imgW="2209680" imgH="1295280" progId="Equation.DSMT4">
                  <p:embed/>
                </p:oleObj>
              </mc:Choice>
              <mc:Fallback>
                <p:oleObj name="Equation" r:id="rId7" imgW="2209680" imgH="1295280" progId="Equation.DSMT4">
                  <p:embed/>
                  <p:pic>
                    <p:nvPicPr>
                      <p:cNvPr id="29184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3031" y="2405901"/>
                        <a:ext cx="2448272" cy="115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6250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00" name="Rectangle 4"/>
          <p:cNvSpPr>
            <a:spLocks noChangeArrowheads="1"/>
          </p:cNvSpPr>
          <p:nvPr/>
        </p:nvSpPr>
        <p:spPr bwMode="auto">
          <a:xfrm>
            <a:off x="395536" y="682600"/>
            <a:ext cx="8229600" cy="776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zh-CN" altLang="en-US" sz="3200" b="1" dirty="0">
                <a:latin typeface="宋体" pitchFamily="2" charset="-122"/>
                <a:ea typeface="宋体" pitchFamily="2" charset="-122"/>
              </a:rPr>
              <a:t>类内、类间“散布矩阵”</a:t>
            </a:r>
          </a:p>
        </p:txBody>
      </p:sp>
      <p:sp>
        <p:nvSpPr>
          <p:cNvPr id="183301" name="Rectangle 5"/>
          <p:cNvSpPr>
            <a:spLocks noChangeArrowheads="1"/>
          </p:cNvSpPr>
          <p:nvPr/>
        </p:nvSpPr>
        <p:spPr bwMode="auto">
          <a:xfrm>
            <a:off x="0" y="32242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83303" name="Rectangle 7"/>
          <p:cNvSpPr>
            <a:spLocks noChangeArrowheads="1"/>
          </p:cNvSpPr>
          <p:nvPr/>
        </p:nvSpPr>
        <p:spPr bwMode="auto">
          <a:xfrm>
            <a:off x="0" y="32242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83305" name="Rectangle 9"/>
          <p:cNvSpPr>
            <a:spLocks noChangeArrowheads="1"/>
          </p:cNvSpPr>
          <p:nvPr/>
        </p:nvSpPr>
        <p:spPr bwMode="auto">
          <a:xfrm>
            <a:off x="0" y="32242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83307" name="Rectangle 11"/>
          <p:cNvSpPr>
            <a:spLocks noChangeArrowheads="1"/>
          </p:cNvSpPr>
          <p:nvPr/>
        </p:nvSpPr>
        <p:spPr bwMode="auto">
          <a:xfrm>
            <a:off x="0" y="3243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83310" name="Rectangle 14"/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2047329"/>
            <a:ext cx="7431087" cy="4117975"/>
          </a:xfrm>
          <a:noFill/>
          <a:ln/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/>
              <a:t>第</a:t>
            </a:r>
            <a:r>
              <a:rPr lang="en-US" altLang="zh-CN" sz="2800" i="1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zh-CN" altLang="en-US" sz="2800" dirty="0"/>
              <a:t>类内散布矩阵：</a:t>
            </a:r>
          </a:p>
          <a:p>
            <a:pPr>
              <a:lnSpc>
                <a:spcPct val="120000"/>
              </a:lnSpc>
            </a:pPr>
            <a:endParaRPr lang="zh-CN" altLang="en-US" sz="2800" dirty="0"/>
          </a:p>
          <a:p>
            <a:pPr>
              <a:lnSpc>
                <a:spcPct val="120000"/>
              </a:lnSpc>
            </a:pPr>
            <a:r>
              <a:rPr lang="zh-CN" altLang="en-US" dirty="0"/>
              <a:t>总的</a:t>
            </a:r>
            <a:r>
              <a:rPr lang="zh-CN" altLang="en-US" sz="2800" dirty="0"/>
              <a:t>类内散布矩阵：</a:t>
            </a:r>
          </a:p>
          <a:p>
            <a:pPr>
              <a:lnSpc>
                <a:spcPct val="120000"/>
              </a:lnSpc>
            </a:pPr>
            <a:endParaRPr lang="zh-CN" altLang="en-US" sz="2800" dirty="0"/>
          </a:p>
          <a:p>
            <a:pPr>
              <a:lnSpc>
                <a:spcPct val="120000"/>
              </a:lnSpc>
            </a:pPr>
            <a:r>
              <a:rPr lang="zh-CN" altLang="en-US" sz="2800" dirty="0"/>
              <a:t>类间散布矩阵：</a:t>
            </a:r>
          </a:p>
          <a:p>
            <a:pPr>
              <a:lnSpc>
                <a:spcPct val="120000"/>
              </a:lnSpc>
            </a:pPr>
            <a:endParaRPr lang="zh-CN" altLang="en-US" sz="2800" dirty="0"/>
          </a:p>
          <a:p>
            <a:pPr>
              <a:lnSpc>
                <a:spcPct val="120000"/>
              </a:lnSpc>
            </a:pPr>
            <a:r>
              <a:rPr lang="zh-CN" altLang="en-US" sz="2800" dirty="0"/>
              <a:t>总体散布矩阵：</a:t>
            </a:r>
          </a:p>
        </p:txBody>
      </p:sp>
      <p:graphicFrame>
        <p:nvGraphicFramePr>
          <p:cNvPr id="183313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3907900"/>
              </p:ext>
            </p:extLst>
          </p:nvPr>
        </p:nvGraphicFramePr>
        <p:xfrm>
          <a:off x="4144963" y="5229200"/>
          <a:ext cx="4946650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18" name="Equation" r:id="rId3" imgW="2247840" imgH="419040" progId="Equation.DSMT4">
                  <p:embed/>
                </p:oleObj>
              </mc:Choice>
              <mc:Fallback>
                <p:oleObj name="Equation" r:id="rId3" imgW="224784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4963" y="5229200"/>
                        <a:ext cx="4946650" cy="92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3315" name="Line 19"/>
          <p:cNvSpPr>
            <a:spLocks noChangeShapeType="1"/>
          </p:cNvSpPr>
          <p:nvPr/>
        </p:nvSpPr>
        <p:spPr bwMode="auto">
          <a:xfrm>
            <a:off x="5076825" y="2708275"/>
            <a:ext cx="3024188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3316" name="Rectangle 20"/>
          <p:cNvSpPr>
            <a:spLocks noChangeArrowheads="1"/>
          </p:cNvSpPr>
          <p:nvPr/>
        </p:nvSpPr>
        <p:spPr bwMode="auto">
          <a:xfrm>
            <a:off x="4787900" y="2636838"/>
            <a:ext cx="43561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000" b="1">
                <a:solidFill>
                  <a:schemeClr val="bg2"/>
                </a:solidFill>
              </a:rPr>
              <a:t>         </a:t>
            </a:r>
            <a:r>
              <a:rPr lang="zh-CN" altLang="en-US" sz="2000" b="1">
                <a:solidFill>
                  <a:schemeClr val="bg2"/>
                </a:solidFill>
              </a:rPr>
              <a:t>协方差矩阵估计</a:t>
            </a:r>
            <a:endParaRPr lang="zh-CN" altLang="en-US" b="1">
              <a:solidFill>
                <a:srgbClr val="FF3300"/>
              </a:solidFill>
            </a:endParaRPr>
          </a:p>
        </p:txBody>
      </p:sp>
      <p:sp>
        <p:nvSpPr>
          <p:cNvPr id="183318" name="Rectangle 22"/>
          <p:cNvSpPr>
            <a:spLocks noChangeArrowheads="1"/>
          </p:cNvSpPr>
          <p:nvPr/>
        </p:nvSpPr>
        <p:spPr bwMode="auto">
          <a:xfrm>
            <a:off x="0" y="32242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83317" name="Object 21"/>
          <p:cNvGraphicFramePr>
            <a:graphicFrameLocks noChangeAspect="1"/>
          </p:cNvGraphicFramePr>
          <p:nvPr/>
        </p:nvGraphicFramePr>
        <p:xfrm>
          <a:off x="4284663" y="1773238"/>
          <a:ext cx="4176712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19" name="Equation" r:id="rId5" imgW="1662978" imgH="406224" progId="Equation.DSMT4">
                  <p:embed/>
                </p:oleObj>
              </mc:Choice>
              <mc:Fallback>
                <p:oleObj name="Equation" r:id="rId5" imgW="1662978" imgH="406224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1773238"/>
                        <a:ext cx="4176712" cy="1025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3320" name="Rectangle 24"/>
          <p:cNvSpPr>
            <a:spLocks noChangeArrowheads="1"/>
          </p:cNvSpPr>
          <p:nvPr/>
        </p:nvSpPr>
        <p:spPr bwMode="auto">
          <a:xfrm>
            <a:off x="0" y="32242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83319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1728976"/>
              </p:ext>
            </p:extLst>
          </p:nvPr>
        </p:nvGraphicFramePr>
        <p:xfrm>
          <a:off x="4284663" y="2996952"/>
          <a:ext cx="2016125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20" name="Equation" r:id="rId7" imgW="812447" imgH="406224" progId="Equation.DSMT4">
                  <p:embed/>
                </p:oleObj>
              </mc:Choice>
              <mc:Fallback>
                <p:oleObj name="Equation" r:id="rId7" imgW="812447" imgH="406224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2996952"/>
                        <a:ext cx="2016125" cy="1019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3322" name="Rectangle 26"/>
          <p:cNvSpPr>
            <a:spLocks noChangeArrowheads="1"/>
          </p:cNvSpPr>
          <p:nvPr/>
        </p:nvSpPr>
        <p:spPr bwMode="auto">
          <a:xfrm>
            <a:off x="0" y="32242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83321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959381"/>
              </p:ext>
            </p:extLst>
          </p:nvPr>
        </p:nvGraphicFramePr>
        <p:xfrm>
          <a:off x="4211638" y="4149080"/>
          <a:ext cx="3671887" cy="89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21" name="Equation" r:id="rId9" imgW="1675673" imgH="406224" progId="Equation.DSMT4">
                  <p:embed/>
                </p:oleObj>
              </mc:Choice>
              <mc:Fallback>
                <p:oleObj name="Equation" r:id="rId9" imgW="1675673" imgH="406224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4149080"/>
                        <a:ext cx="3671887" cy="896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036D625A-663F-4887-88E1-AE86975A049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283" y="5969533"/>
            <a:ext cx="943009" cy="93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61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188640"/>
            <a:ext cx="8229600" cy="9906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例：证明散布准则</a:t>
            </a:r>
          </a:p>
        </p:txBody>
      </p:sp>
      <p:graphicFrame>
        <p:nvGraphicFramePr>
          <p:cNvPr id="186372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4769521"/>
              </p:ext>
            </p:extLst>
          </p:nvPr>
        </p:nvGraphicFramePr>
        <p:xfrm>
          <a:off x="323528" y="2685379"/>
          <a:ext cx="1219165" cy="7079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170" name="Equation" r:id="rId3" imgW="393480" imgH="228600" progId="Equation.DSMT4">
                  <p:embed/>
                </p:oleObj>
              </mc:Choice>
              <mc:Fallback>
                <p:oleObj name="Equation" r:id="rId3" imgW="3934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2685379"/>
                        <a:ext cx="1219165" cy="7079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637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981200"/>
            <a:ext cx="4038600" cy="3886200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宋体" pitchFamily="2" charset="-122"/>
                <a:ea typeface="宋体" pitchFamily="2" charset="-122"/>
              </a:rPr>
              <a:t>基于迹的准则：</a:t>
            </a:r>
          </a:p>
        </p:txBody>
      </p:sp>
      <p:graphicFrame>
        <p:nvGraphicFramePr>
          <p:cNvPr id="186375" name="Object 7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308094013"/>
              </p:ext>
            </p:extLst>
          </p:nvPr>
        </p:nvGraphicFramePr>
        <p:xfrm>
          <a:off x="5256213" y="4508500"/>
          <a:ext cx="3887787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171" name="Equation" r:id="rId5" imgW="1409400" imgH="228600" progId="Equation.DSMT4">
                  <p:embed/>
                </p:oleObj>
              </mc:Choice>
              <mc:Fallback>
                <p:oleObj name="Equation" r:id="rId5" imgW="14094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6213" y="4508500"/>
                        <a:ext cx="3887787" cy="630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6373" name="Text Box 5"/>
          <p:cNvSpPr txBox="1">
            <a:spLocks noChangeArrowheads="1"/>
          </p:cNvSpPr>
          <p:nvPr/>
        </p:nvSpPr>
        <p:spPr bwMode="auto">
          <a:xfrm>
            <a:off x="4050097" y="2751435"/>
            <a:ext cx="4139431" cy="46166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/>
              <a:t>等价于误差平方和准则</a:t>
            </a:r>
          </a:p>
        </p:txBody>
      </p:sp>
      <p:sp>
        <p:nvSpPr>
          <p:cNvPr id="186374" name="Line 6"/>
          <p:cNvSpPr>
            <a:spLocks noChangeShapeType="1"/>
          </p:cNvSpPr>
          <p:nvPr/>
        </p:nvSpPr>
        <p:spPr bwMode="auto">
          <a:xfrm flipV="1">
            <a:off x="6804025" y="3213100"/>
            <a:ext cx="0" cy="360363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6376" name="Line 8"/>
          <p:cNvSpPr>
            <a:spLocks noChangeShapeType="1"/>
          </p:cNvSpPr>
          <p:nvPr/>
        </p:nvSpPr>
        <p:spPr bwMode="auto">
          <a:xfrm>
            <a:off x="684213" y="5084763"/>
            <a:ext cx="6477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6377" name="Line 9"/>
          <p:cNvSpPr>
            <a:spLocks noChangeShapeType="1"/>
          </p:cNvSpPr>
          <p:nvPr/>
        </p:nvSpPr>
        <p:spPr bwMode="auto">
          <a:xfrm>
            <a:off x="1042988" y="5229225"/>
            <a:ext cx="0" cy="504825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6378" name="Text Box 10"/>
          <p:cNvSpPr txBox="1">
            <a:spLocks noChangeArrowheads="1"/>
          </p:cNvSpPr>
          <p:nvPr/>
        </p:nvSpPr>
        <p:spPr bwMode="auto">
          <a:xfrm>
            <a:off x="684213" y="5805488"/>
            <a:ext cx="2376487" cy="4667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/>
              <a:t>与具体划分无关</a:t>
            </a:r>
          </a:p>
        </p:txBody>
      </p:sp>
      <p:sp>
        <p:nvSpPr>
          <p:cNvPr id="186379" name="Line 11"/>
          <p:cNvSpPr>
            <a:spLocks noChangeShapeType="1"/>
          </p:cNvSpPr>
          <p:nvPr/>
        </p:nvSpPr>
        <p:spPr bwMode="auto">
          <a:xfrm>
            <a:off x="5292080" y="5084763"/>
            <a:ext cx="374441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6380" name="Line 12"/>
          <p:cNvSpPr>
            <a:spLocks noChangeShapeType="1"/>
          </p:cNvSpPr>
          <p:nvPr/>
        </p:nvSpPr>
        <p:spPr bwMode="auto">
          <a:xfrm flipH="1">
            <a:off x="6156325" y="5157788"/>
            <a:ext cx="3175" cy="57785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6381" name="Text Box 13"/>
          <p:cNvSpPr txBox="1">
            <a:spLocks noChangeArrowheads="1"/>
          </p:cNvSpPr>
          <p:nvPr/>
        </p:nvSpPr>
        <p:spPr bwMode="auto">
          <a:xfrm>
            <a:off x="3851275" y="5805488"/>
            <a:ext cx="4967288" cy="8318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/>
              <a:t>最小化类内准则的同时，也最大化了类间准则</a:t>
            </a:r>
          </a:p>
        </p:txBody>
      </p:sp>
      <p:sp>
        <p:nvSpPr>
          <p:cNvPr id="186382" name="Line 14"/>
          <p:cNvSpPr>
            <a:spLocks noChangeShapeType="1"/>
          </p:cNvSpPr>
          <p:nvPr/>
        </p:nvSpPr>
        <p:spPr bwMode="auto">
          <a:xfrm>
            <a:off x="971551" y="2492896"/>
            <a:ext cx="36036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6383" name="Line 15"/>
          <p:cNvSpPr>
            <a:spLocks noChangeShapeType="1"/>
          </p:cNvSpPr>
          <p:nvPr/>
        </p:nvSpPr>
        <p:spPr bwMode="auto">
          <a:xfrm flipV="1">
            <a:off x="2051049" y="1701005"/>
            <a:ext cx="1800225" cy="288132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6384" name="Text Box 16"/>
          <p:cNvSpPr txBox="1">
            <a:spLocks noChangeArrowheads="1"/>
          </p:cNvSpPr>
          <p:nvPr/>
        </p:nvSpPr>
        <p:spPr bwMode="auto">
          <a:xfrm>
            <a:off x="3995738" y="1445022"/>
            <a:ext cx="4248150" cy="8318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/>
              <a:t>对角线元素和，代表散布半径的平方</a:t>
            </a:r>
          </a:p>
        </p:txBody>
      </p:sp>
      <p:sp>
        <p:nvSpPr>
          <p:cNvPr id="186385" name="Line 17"/>
          <p:cNvSpPr>
            <a:spLocks noChangeShapeType="1"/>
          </p:cNvSpPr>
          <p:nvPr/>
        </p:nvSpPr>
        <p:spPr bwMode="auto">
          <a:xfrm>
            <a:off x="5435600" y="4292600"/>
            <a:ext cx="187166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86386" name="Object 18"/>
          <p:cNvGraphicFramePr>
            <a:graphicFrameLocks noChangeAspect="1"/>
          </p:cNvGraphicFramePr>
          <p:nvPr/>
        </p:nvGraphicFramePr>
        <p:xfrm>
          <a:off x="7704138" y="3644900"/>
          <a:ext cx="650875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172" name="Equation" r:id="rId7" imgW="330120" imgH="228600" progId="Equation.DSMT4">
                  <p:embed/>
                </p:oleObj>
              </mc:Choice>
              <mc:Fallback>
                <p:oleObj name="Equation" r:id="rId7" imgW="33012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04138" y="3644900"/>
                        <a:ext cx="650875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6387" name="Object 19"/>
          <p:cNvGraphicFramePr>
            <a:graphicFrameLocks noChangeAspect="1"/>
          </p:cNvGraphicFramePr>
          <p:nvPr/>
        </p:nvGraphicFramePr>
        <p:xfrm>
          <a:off x="827088" y="4508500"/>
          <a:ext cx="1760537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173" name="Equation" r:id="rId9" imgW="799920" imgH="228600" progId="Equation.DSMT4">
                  <p:embed/>
                </p:oleObj>
              </mc:Choice>
              <mc:Fallback>
                <p:oleObj name="Equation" r:id="rId9" imgW="79992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4508500"/>
                        <a:ext cx="1760537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6388" name="Line 20"/>
          <p:cNvSpPr>
            <a:spLocks noChangeShapeType="1"/>
          </p:cNvSpPr>
          <p:nvPr/>
        </p:nvSpPr>
        <p:spPr bwMode="auto">
          <a:xfrm>
            <a:off x="3564707" y="4797425"/>
            <a:ext cx="503237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86389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7892742"/>
              </p:ext>
            </p:extLst>
          </p:nvPr>
        </p:nvGraphicFramePr>
        <p:xfrm>
          <a:off x="1547664" y="2565400"/>
          <a:ext cx="1511300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174" name="Equation" r:id="rId11" imgW="660240" imgH="431640" progId="Equation.DSMT4">
                  <p:embed/>
                </p:oleObj>
              </mc:Choice>
              <mc:Fallback>
                <p:oleObj name="Equation" r:id="rId11" imgW="66024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2565400"/>
                        <a:ext cx="1511300" cy="98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6390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6736645"/>
              </p:ext>
            </p:extLst>
          </p:nvPr>
        </p:nvGraphicFramePr>
        <p:xfrm>
          <a:off x="1601713" y="3393281"/>
          <a:ext cx="3762375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175" name="Equation" r:id="rId13" imgW="1815840" imgH="457200" progId="Equation.DSMT4">
                  <p:embed/>
                </p:oleObj>
              </mc:Choice>
              <mc:Fallback>
                <p:oleObj name="Equation" r:id="rId13" imgW="181584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713" y="3393281"/>
                        <a:ext cx="3762375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6391" name="Object 23"/>
          <p:cNvGraphicFramePr>
            <a:graphicFrameLocks noChangeAspect="1"/>
          </p:cNvGraphicFramePr>
          <p:nvPr/>
        </p:nvGraphicFramePr>
        <p:xfrm>
          <a:off x="5364163" y="3429000"/>
          <a:ext cx="2232025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176" name="Equation" r:id="rId15" imgW="1104840" imgH="457200" progId="Equation.DSMT4">
                  <p:embed/>
                </p:oleObj>
              </mc:Choice>
              <mc:Fallback>
                <p:oleObj name="Equation" r:id="rId15" imgW="110484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3429000"/>
                        <a:ext cx="2232025" cy="92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9110798"/>
              </p:ext>
            </p:extLst>
          </p:nvPr>
        </p:nvGraphicFramePr>
        <p:xfrm>
          <a:off x="3125787" y="496154"/>
          <a:ext cx="2886373" cy="4845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177" name="Equation" r:id="rId17" imgW="1307532" imgH="215806" progId="Equation.DSMT4">
                  <p:embed/>
                </p:oleObj>
              </mc:Choice>
              <mc:Fallback>
                <p:oleObj name="Equation" r:id="rId17" imgW="1307532" imgH="21580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5787" y="496154"/>
                        <a:ext cx="2886373" cy="48457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714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86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86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86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8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18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86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86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186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8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18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18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0" dur="500"/>
                                        <p:tgtEl>
                                          <p:spTgt spid="186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3" dur="500"/>
                                        <p:tgtEl>
                                          <p:spTgt spid="18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6" dur="500"/>
                                        <p:tgtEl>
                                          <p:spTgt spid="186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9" dur="500"/>
                                        <p:tgtEl>
                                          <p:spTgt spid="186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186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186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0" dur="500"/>
                                        <p:tgtEl>
                                          <p:spTgt spid="186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3" dur="500"/>
                                        <p:tgtEl>
                                          <p:spTgt spid="186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3" grpId="0" animBg="1"/>
      <p:bldP spid="186374" grpId="0" animBg="1"/>
      <p:bldP spid="186376" grpId="0" animBg="1"/>
      <p:bldP spid="186377" grpId="0" animBg="1"/>
      <p:bldP spid="186378" grpId="0" animBg="1"/>
      <p:bldP spid="186379" grpId="0" animBg="1"/>
      <p:bldP spid="186380" grpId="0" animBg="1"/>
      <p:bldP spid="186381" grpId="0" animBg="1"/>
      <p:bldP spid="186382" grpId="0" animBg="1"/>
      <p:bldP spid="186383" grpId="0" animBg="1"/>
      <p:bldP spid="186384" grpId="0" animBg="1"/>
      <p:bldP spid="186385" grpId="0" animBg="1"/>
      <p:bldP spid="18638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00" name="Rectangle 4"/>
          <p:cNvSpPr>
            <a:spLocks noChangeArrowheads="1"/>
          </p:cNvSpPr>
          <p:nvPr/>
        </p:nvSpPr>
        <p:spPr bwMode="auto">
          <a:xfrm>
            <a:off x="284956" y="678818"/>
            <a:ext cx="8229600" cy="776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altLang="zh-CN" sz="3200" b="1" dirty="0"/>
              <a:t>4</a:t>
            </a:r>
            <a:r>
              <a:rPr lang="zh-CN" altLang="en-US" sz="3200" b="1" dirty="0"/>
              <a:t>）</a:t>
            </a:r>
            <a:r>
              <a:rPr lang="zh-CN" altLang="en-US" sz="3200" b="1" dirty="0">
                <a:latin typeface="宋体" pitchFamily="2" charset="-122"/>
                <a:ea typeface="宋体" pitchFamily="2" charset="-122"/>
              </a:rPr>
              <a:t>类内、类间距离准则</a:t>
            </a:r>
          </a:p>
        </p:txBody>
      </p:sp>
      <p:sp>
        <p:nvSpPr>
          <p:cNvPr id="183301" name="Rectangle 5"/>
          <p:cNvSpPr>
            <a:spLocks noChangeArrowheads="1"/>
          </p:cNvSpPr>
          <p:nvPr/>
        </p:nvSpPr>
        <p:spPr bwMode="auto">
          <a:xfrm>
            <a:off x="0" y="32242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83303" name="Rectangle 7"/>
          <p:cNvSpPr>
            <a:spLocks noChangeArrowheads="1"/>
          </p:cNvSpPr>
          <p:nvPr/>
        </p:nvSpPr>
        <p:spPr bwMode="auto">
          <a:xfrm>
            <a:off x="0" y="32242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83305" name="Rectangle 9"/>
          <p:cNvSpPr>
            <a:spLocks noChangeArrowheads="1"/>
          </p:cNvSpPr>
          <p:nvPr/>
        </p:nvSpPr>
        <p:spPr bwMode="auto">
          <a:xfrm>
            <a:off x="0" y="32242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83307" name="Rectangle 11"/>
          <p:cNvSpPr>
            <a:spLocks noChangeArrowheads="1"/>
          </p:cNvSpPr>
          <p:nvPr/>
        </p:nvSpPr>
        <p:spPr bwMode="auto">
          <a:xfrm>
            <a:off x="0" y="3243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83310" name="Rectangle 14"/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772815"/>
            <a:ext cx="7431087" cy="4808567"/>
          </a:xfrm>
          <a:noFill/>
          <a:ln/>
        </p:spPr>
        <p:txBody>
          <a:bodyPr>
            <a:normAutofit lnSpcReduction="10000"/>
          </a:bodyPr>
          <a:lstStyle/>
          <a:p>
            <a:pPr>
              <a:lnSpc>
                <a:spcPct val="160000"/>
              </a:lnSpc>
            </a:pPr>
            <a:r>
              <a:rPr lang="zh-CN" altLang="en-US" sz="2400" b="1" dirty="0">
                <a:solidFill>
                  <a:srgbClr val="002060"/>
                </a:solidFill>
              </a:rPr>
              <a:t>基于迹的距离准则</a:t>
            </a:r>
            <a:r>
              <a:rPr lang="zh-CN" altLang="en-US" sz="2400" dirty="0">
                <a:solidFill>
                  <a:srgbClr val="002060"/>
                </a:solidFill>
              </a:rPr>
              <a:t>：</a:t>
            </a:r>
            <a:endParaRPr lang="en-US" altLang="zh-CN" sz="2400" dirty="0">
              <a:solidFill>
                <a:srgbClr val="002060"/>
              </a:solidFill>
            </a:endParaRPr>
          </a:p>
          <a:p>
            <a:pPr lvl="1">
              <a:lnSpc>
                <a:spcPct val="160000"/>
              </a:lnSpc>
            </a:pPr>
            <a:r>
              <a:rPr lang="zh-CN" altLang="en-US" sz="2000" dirty="0"/>
              <a:t>误差平方和准则，最小化类内准则的同时，最大化类间准则</a:t>
            </a:r>
            <a:endParaRPr lang="zh-CN" altLang="en-US" dirty="0"/>
          </a:p>
          <a:p>
            <a:pPr>
              <a:lnSpc>
                <a:spcPct val="160000"/>
              </a:lnSpc>
            </a:pPr>
            <a:r>
              <a:rPr lang="zh-CN" altLang="en-US" sz="2400" b="1" dirty="0">
                <a:solidFill>
                  <a:srgbClr val="002060"/>
                </a:solidFill>
              </a:rPr>
              <a:t>基于行列式的散布准则：</a:t>
            </a:r>
            <a:endParaRPr lang="en-US" altLang="zh-CN" sz="2400" b="1" dirty="0">
              <a:solidFill>
                <a:srgbClr val="002060"/>
              </a:solidFill>
            </a:endParaRPr>
          </a:p>
          <a:p>
            <a:pPr lvl="1">
              <a:lnSpc>
                <a:spcPct val="160000"/>
              </a:lnSpc>
            </a:pPr>
            <a:r>
              <a:rPr lang="zh-CN" altLang="en-US" sz="2000" dirty="0"/>
              <a:t>行列式（特征值的积）反映散布体积的平方</a:t>
            </a:r>
            <a:endParaRPr lang="zh-CN" altLang="en-US" dirty="0"/>
          </a:p>
          <a:p>
            <a:pPr>
              <a:lnSpc>
                <a:spcPct val="160000"/>
              </a:lnSpc>
            </a:pPr>
            <a:r>
              <a:rPr lang="zh-CN" altLang="en-US" sz="2400" b="1" dirty="0">
                <a:solidFill>
                  <a:srgbClr val="002060"/>
                </a:solidFill>
              </a:rPr>
              <a:t>基于不变量的散布准则：</a:t>
            </a:r>
            <a:endParaRPr lang="en-US" altLang="zh-CN" sz="2400" b="1" dirty="0">
              <a:solidFill>
                <a:srgbClr val="002060"/>
              </a:solidFill>
            </a:endParaRPr>
          </a:p>
          <a:p>
            <a:pPr lvl="1">
              <a:lnSpc>
                <a:spcPct val="160000"/>
              </a:lnSpc>
              <a:spcBef>
                <a:spcPct val="50000"/>
              </a:spcBef>
            </a:pPr>
            <a:r>
              <a:rPr lang="zh-CN" altLang="en-US" sz="2000" dirty="0"/>
              <a:t>              的特征值                  在非奇异变换下是一个不变量。</a:t>
            </a:r>
            <a:endParaRPr lang="en-US" altLang="zh-CN" sz="2000" dirty="0"/>
          </a:p>
          <a:p>
            <a:pPr marL="274320" lvl="1" indent="0">
              <a:lnSpc>
                <a:spcPct val="160000"/>
              </a:lnSpc>
              <a:spcBef>
                <a:spcPct val="50000"/>
              </a:spcBef>
              <a:buNone/>
            </a:pPr>
            <a:endParaRPr lang="en-US" altLang="zh-CN" sz="2000" dirty="0"/>
          </a:p>
          <a:p>
            <a:pPr marL="274320" lvl="1" indent="0">
              <a:lnSpc>
                <a:spcPct val="160000"/>
              </a:lnSpc>
              <a:spcBef>
                <a:spcPct val="50000"/>
              </a:spcBef>
              <a:buNone/>
            </a:pPr>
            <a:r>
              <a:rPr lang="zh-CN" altLang="en-US" sz="2000" dirty="0"/>
              <a:t>衡量类间散布和类内散布在对应特征向量方向上的比值</a:t>
            </a:r>
            <a:endParaRPr lang="en-US" altLang="zh-CN" sz="2000" dirty="0"/>
          </a:p>
          <a:p>
            <a:pPr marL="274320" lvl="1" indent="0">
              <a:lnSpc>
                <a:spcPct val="160000"/>
              </a:lnSpc>
              <a:spcBef>
                <a:spcPct val="50000"/>
              </a:spcBef>
              <a:buNone/>
            </a:pPr>
            <a:endParaRPr lang="zh-CN" altLang="en-US" sz="1600" dirty="0"/>
          </a:p>
        </p:txBody>
      </p:sp>
      <p:sp>
        <p:nvSpPr>
          <p:cNvPr id="183318" name="Rectangle 22"/>
          <p:cNvSpPr>
            <a:spLocks noChangeArrowheads="1"/>
          </p:cNvSpPr>
          <p:nvPr/>
        </p:nvSpPr>
        <p:spPr bwMode="auto">
          <a:xfrm>
            <a:off x="0" y="32242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83320" name="Rectangle 24"/>
          <p:cNvSpPr>
            <a:spLocks noChangeArrowheads="1"/>
          </p:cNvSpPr>
          <p:nvPr/>
        </p:nvSpPr>
        <p:spPr bwMode="auto">
          <a:xfrm>
            <a:off x="0" y="32242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83322" name="Rectangle 26"/>
          <p:cNvSpPr>
            <a:spLocks noChangeArrowheads="1"/>
          </p:cNvSpPr>
          <p:nvPr/>
        </p:nvSpPr>
        <p:spPr bwMode="auto">
          <a:xfrm>
            <a:off x="0" y="32242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2" name="Object 1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440051068"/>
              </p:ext>
            </p:extLst>
          </p:nvPr>
        </p:nvGraphicFramePr>
        <p:xfrm>
          <a:off x="3635896" y="1916832"/>
          <a:ext cx="3302199" cy="539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194" name="Equation" r:id="rId3" imgW="1396800" imgH="228600" progId="Equation.DSMT4">
                  <p:embed/>
                </p:oleObj>
              </mc:Choice>
              <mc:Fallback>
                <p:oleObj name="Equation" r:id="rId3" imgW="1396800" imgH="228600" progId="Equation.DSMT4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896" y="1916832"/>
                        <a:ext cx="3302199" cy="5393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818295334"/>
              </p:ext>
            </p:extLst>
          </p:nvPr>
        </p:nvGraphicFramePr>
        <p:xfrm>
          <a:off x="4283968" y="2996952"/>
          <a:ext cx="1489933" cy="534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195" name="Equation" r:id="rId5" imgW="571252" imgH="253890" progId="Equation.DSMT4">
                  <p:embed/>
                </p:oleObj>
              </mc:Choice>
              <mc:Fallback>
                <p:oleObj name="Equation" r:id="rId5" imgW="571252" imgH="253890" progId="Equation.DSMT4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3968" y="2996952"/>
                        <a:ext cx="1489933" cy="5344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476972104"/>
              </p:ext>
            </p:extLst>
          </p:nvPr>
        </p:nvGraphicFramePr>
        <p:xfrm>
          <a:off x="4139952" y="3933056"/>
          <a:ext cx="3384375" cy="890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196" name="Equation" r:id="rId7" imgW="1688367" imgH="444307" progId="Equation.DSMT4">
                  <p:embed/>
                </p:oleObj>
              </mc:Choice>
              <mc:Fallback>
                <p:oleObj name="Equation" r:id="rId7" imgW="1688367" imgH="444307" progId="Equation.DSMT4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52" y="3933056"/>
                        <a:ext cx="3384375" cy="8906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0124323"/>
              </p:ext>
            </p:extLst>
          </p:nvPr>
        </p:nvGraphicFramePr>
        <p:xfrm>
          <a:off x="1331640" y="4797152"/>
          <a:ext cx="844263" cy="428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197" name="Equation" r:id="rId9" imgW="380835" imgH="241195" progId="Equation.DSMT4">
                  <p:embed/>
                </p:oleObj>
              </mc:Choice>
              <mc:Fallback>
                <p:oleObj name="Equation" r:id="rId9" imgW="380835" imgH="24119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4797152"/>
                        <a:ext cx="844263" cy="4288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367239"/>
              </p:ext>
            </p:extLst>
          </p:nvPr>
        </p:nvGraphicFramePr>
        <p:xfrm>
          <a:off x="3222518" y="4797152"/>
          <a:ext cx="1319213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198" name="Equation" r:id="rId11" imgW="508000" imgH="228600" progId="Equation.DSMT4">
                  <p:embed/>
                </p:oleObj>
              </mc:Choice>
              <mc:Fallback>
                <p:oleObj name="Equation" r:id="rId11" imgW="5080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2518" y="4797152"/>
                        <a:ext cx="1319213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6444208" y="636588"/>
            <a:ext cx="2520280" cy="70788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>
                <a:latin typeface="宋体" pitchFamily="2" charset="-122"/>
                <a:ea typeface="宋体" pitchFamily="2" charset="-122"/>
              </a:rPr>
              <a:t>详见模式分类第</a:t>
            </a:r>
            <a:r>
              <a:rPr lang="en-US" altLang="zh-CN" sz="2000" dirty="0">
                <a:latin typeface="宋体" pitchFamily="2" charset="-122"/>
                <a:ea typeface="宋体" pitchFamily="2" charset="-122"/>
              </a:rPr>
              <a:t>10</a:t>
            </a:r>
            <a:r>
              <a:rPr lang="zh-CN" altLang="en-US" sz="2000" dirty="0">
                <a:latin typeface="宋体" pitchFamily="2" charset="-122"/>
                <a:ea typeface="宋体" pitchFamily="2" charset="-122"/>
              </a:rPr>
              <a:t>章，习题</a:t>
            </a:r>
            <a:r>
              <a:rPr lang="en-US" altLang="zh-CN" sz="2000" dirty="0">
                <a:latin typeface="宋体" pitchFamily="2" charset="-122"/>
                <a:ea typeface="宋体" pitchFamily="2" charset="-122"/>
              </a:rPr>
              <a:t>25-29</a:t>
            </a:r>
            <a:endParaRPr lang="zh-CN" altLang="en-US" sz="2000" dirty="0"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7812360" y="1426022"/>
            <a:ext cx="468052" cy="19442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8672802"/>
              </p:ext>
            </p:extLst>
          </p:nvPr>
        </p:nvGraphicFramePr>
        <p:xfrm>
          <a:off x="1283374" y="5373216"/>
          <a:ext cx="84455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199" name="Equation" r:id="rId13" imgW="380880" imgH="241200" progId="Equation.DSMT4">
                  <p:embed/>
                </p:oleObj>
              </mc:Choice>
              <mc:Fallback>
                <p:oleObj name="Equation" r:id="rId13" imgW="380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3374" y="5373216"/>
                        <a:ext cx="844550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2118863" y="5373216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prstClr val="black"/>
                </a:solidFill>
                <a:latin typeface="宋体" pitchFamily="2" charset="-122"/>
                <a:ea typeface="宋体" pitchFamily="2" charset="-122"/>
              </a:rPr>
              <a:t>的特征值与</a:t>
            </a:r>
            <a:endParaRPr lang="zh-CN" altLang="en-US" dirty="0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7203737"/>
              </p:ext>
            </p:extLst>
          </p:nvPr>
        </p:nvGraphicFramePr>
        <p:xfrm>
          <a:off x="3511426" y="5344701"/>
          <a:ext cx="84455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200" name="Equation" r:id="rId15" imgW="380835" imgH="241195" progId="Equation.DSMT4">
                  <p:embed/>
                </p:oleObj>
              </mc:Choice>
              <mc:Fallback>
                <p:oleObj name="Equation" r:id="rId15" imgW="380835" imgH="24119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1426" y="5344701"/>
                        <a:ext cx="844550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7"/>
          <p:cNvSpPr/>
          <p:nvPr/>
        </p:nvSpPr>
        <p:spPr>
          <a:xfrm>
            <a:off x="4307944" y="5370294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prstClr val="black"/>
                </a:solidFill>
                <a:latin typeface="宋体" pitchFamily="2" charset="-122"/>
                <a:ea typeface="宋体" pitchFamily="2" charset="-122"/>
              </a:rPr>
              <a:t>的特征值满足关系</a:t>
            </a:r>
            <a:endParaRPr lang="zh-CN" altLang="en-US" dirty="0"/>
          </a:p>
        </p:txBody>
      </p:sp>
      <p:graphicFrame>
        <p:nvGraphicFramePr>
          <p:cNvPr id="16" name="Object 15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810015225"/>
              </p:ext>
            </p:extLst>
          </p:nvPr>
        </p:nvGraphicFramePr>
        <p:xfrm>
          <a:off x="6467756" y="5156101"/>
          <a:ext cx="1271588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201" name="Equation" r:id="rId16" imgW="634680" imgH="431640" progId="Equation.DSMT4">
                  <p:embed/>
                </p:oleObj>
              </mc:Choice>
              <mc:Fallback>
                <p:oleObj name="Equation" r:id="rId16" imgW="634680" imgH="431640" progId="Equation.DSMT4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7756" y="5156101"/>
                        <a:ext cx="1271588" cy="865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627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散布准则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297987" name="Object 3"/>
          <p:cNvGraphicFramePr>
            <a:graphicFrameLocks noChangeAspect="1"/>
          </p:cNvGraphicFramePr>
          <p:nvPr/>
        </p:nvGraphicFramePr>
        <p:xfrm>
          <a:off x="755650" y="2276475"/>
          <a:ext cx="3044825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54" name="Equation" r:id="rId3" imgW="1040948" imgH="253890" progId="Equation.DSMT4">
                  <p:embed/>
                </p:oleObj>
              </mc:Choice>
              <mc:Fallback>
                <p:oleObj name="Equation" r:id="rId3" imgW="1040948" imgH="25389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2276475"/>
                        <a:ext cx="3044825" cy="719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988" name="Object 4"/>
          <p:cNvGraphicFramePr>
            <a:graphicFrameLocks noChangeAspect="1"/>
          </p:cNvGraphicFramePr>
          <p:nvPr/>
        </p:nvGraphicFramePr>
        <p:xfrm>
          <a:off x="5219700" y="2060575"/>
          <a:ext cx="2686050" cy="1217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55" name="Equation" r:id="rId5" imgW="927100" imgH="419100" progId="Equation.DSMT4">
                  <p:embed/>
                </p:oleObj>
              </mc:Choice>
              <mc:Fallback>
                <p:oleObj name="Equation" r:id="rId5" imgW="9271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2060575"/>
                        <a:ext cx="2686050" cy="1217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989" name="Object 5"/>
          <p:cNvGraphicFramePr>
            <a:graphicFrameLocks noChangeAspect="1"/>
          </p:cNvGraphicFramePr>
          <p:nvPr/>
        </p:nvGraphicFramePr>
        <p:xfrm>
          <a:off x="684213" y="3933825"/>
          <a:ext cx="360045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56" name="Equation" r:id="rId7" imgW="1231366" imgH="418918" progId="Equation.DSMT4">
                  <p:embed/>
                </p:oleObj>
              </mc:Choice>
              <mc:Fallback>
                <p:oleObj name="Equation" r:id="rId7" imgW="1231366" imgH="418918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3933825"/>
                        <a:ext cx="3600450" cy="1219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990" name="Object 6"/>
          <p:cNvGraphicFramePr>
            <a:graphicFrameLocks noChangeAspect="1"/>
          </p:cNvGraphicFramePr>
          <p:nvPr/>
        </p:nvGraphicFramePr>
        <p:xfrm>
          <a:off x="5651500" y="3860800"/>
          <a:ext cx="2243138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57" name="Equation" r:id="rId9" imgW="774364" imgH="418918" progId="Equation.DSMT4">
                  <p:embed/>
                </p:oleObj>
              </mc:Choice>
              <mc:Fallback>
                <p:oleObj name="Equation" r:id="rId9" imgW="774364" imgH="418918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3860800"/>
                        <a:ext cx="2243138" cy="1219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991" name="Rectangle 7"/>
          <p:cNvSpPr>
            <a:spLocks noChangeArrowheads="1"/>
          </p:cNvSpPr>
          <p:nvPr/>
        </p:nvSpPr>
        <p:spPr bwMode="auto">
          <a:xfrm>
            <a:off x="5559425" y="1836738"/>
            <a:ext cx="10985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zh-CN" sz="1000">
                <a:latin typeface="Times New Roman" pitchFamily="18" charset="0"/>
                <a:cs typeface="Times New Roman" pitchFamily="18" charset="0"/>
              </a:rPr>
              <a:t>	</a:t>
            </a:r>
            <a:endParaRPr lang="en-US" altLang="zh-CN"/>
          </a:p>
        </p:txBody>
      </p:sp>
      <p:sp>
        <p:nvSpPr>
          <p:cNvPr id="297992" name="Rectangle 8"/>
          <p:cNvSpPr>
            <a:spLocks noChangeArrowheads="1"/>
          </p:cNvSpPr>
          <p:nvPr/>
        </p:nvSpPr>
        <p:spPr bwMode="auto">
          <a:xfrm>
            <a:off x="1536700" y="5216525"/>
            <a:ext cx="11239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CN" sz="100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CN" sz="700"/>
              <a:t> 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7298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229600" cy="1371600"/>
          </a:xfrm>
        </p:spPr>
        <p:txBody>
          <a:bodyPr/>
          <a:lstStyle/>
          <a:p>
            <a:r>
              <a:rPr lang="zh-CN" altLang="en-US" sz="2800"/>
              <a:t>例：</a:t>
            </a:r>
            <a:r>
              <a:rPr lang="zh-CN" altLang="en-US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已知两类样本，计算</a:t>
            </a:r>
            <a:r>
              <a:rPr lang="en-US" altLang="zh-CN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zh-CN" altLang="en-US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维特征中</a:t>
            </a:r>
            <a:r>
              <a:rPr lang="en-US" altLang="zh-CN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维的类别</a:t>
            </a:r>
            <a:br>
              <a:rPr lang="zh-CN" altLang="en-US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zh-CN" altLang="en-US" sz="28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     可分性判据</a:t>
            </a:r>
            <a:r>
              <a:rPr lang="zh-CN" altLang="en-US"/>
              <a:t> </a:t>
            </a:r>
          </a:p>
        </p:txBody>
      </p:sp>
      <p:graphicFrame>
        <p:nvGraphicFramePr>
          <p:cNvPr id="301059" name="Object 3"/>
          <p:cNvGraphicFramePr>
            <a:graphicFrameLocks noChangeAspect="1"/>
          </p:cNvGraphicFramePr>
          <p:nvPr/>
        </p:nvGraphicFramePr>
        <p:xfrm>
          <a:off x="2843213" y="692150"/>
          <a:ext cx="2663825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158" name="Equation" r:id="rId3" imgW="1040948" imgH="253890" progId="Equation.DSMT4">
                  <p:embed/>
                </p:oleObj>
              </mc:Choice>
              <mc:Fallback>
                <p:oleObj name="Equation" r:id="rId3" imgW="1040948" imgH="25389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692150"/>
                        <a:ext cx="2663825" cy="627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1060" name="Rectangle 4"/>
          <p:cNvSpPr>
            <a:spLocks noChangeArrowheads="1"/>
          </p:cNvSpPr>
          <p:nvPr/>
        </p:nvSpPr>
        <p:spPr bwMode="auto">
          <a:xfrm>
            <a:off x="5559425" y="3894138"/>
            <a:ext cx="10985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zh-CN" sz="1000">
                <a:latin typeface="Times New Roman" pitchFamily="18" charset="0"/>
                <a:cs typeface="Times New Roman" pitchFamily="18" charset="0"/>
              </a:rPr>
              <a:t>	</a:t>
            </a:r>
            <a:endParaRPr lang="en-US" altLang="zh-CN"/>
          </a:p>
        </p:txBody>
      </p:sp>
      <p:sp>
        <p:nvSpPr>
          <p:cNvPr id="301061" name="Rectangle 5"/>
          <p:cNvSpPr>
            <a:spLocks noChangeArrowheads="1"/>
          </p:cNvSpPr>
          <p:nvPr/>
        </p:nvSpPr>
        <p:spPr bwMode="auto">
          <a:xfrm>
            <a:off x="1536700" y="6208713"/>
            <a:ext cx="11239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CN" sz="100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CN" sz="700"/>
              <a:t> </a:t>
            </a:r>
            <a:endParaRPr lang="en-US" altLang="zh-CN"/>
          </a:p>
        </p:txBody>
      </p:sp>
      <p:sp>
        <p:nvSpPr>
          <p:cNvPr id="301062" name="Rectangle 6"/>
          <p:cNvSpPr>
            <a:spLocks noChangeArrowheads="1"/>
          </p:cNvSpPr>
          <p:nvPr/>
        </p:nvSpPr>
        <p:spPr bwMode="auto">
          <a:xfrm>
            <a:off x="0" y="53673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301063" name="Object 7"/>
          <p:cNvGraphicFramePr>
            <a:graphicFrameLocks noChangeAspect="1"/>
          </p:cNvGraphicFramePr>
          <p:nvPr/>
        </p:nvGraphicFramePr>
        <p:xfrm>
          <a:off x="323850" y="4549775"/>
          <a:ext cx="8569325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159" name="Equation" r:id="rId5" imgW="2959100" imgH="241300" progId="Equation.DSMT4">
                  <p:embed/>
                </p:oleObj>
              </mc:Choice>
              <mc:Fallback>
                <p:oleObj name="Equation" r:id="rId5" imgW="29591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4549775"/>
                        <a:ext cx="8569325" cy="692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1064" name="Rectangle 8"/>
          <p:cNvSpPr>
            <a:spLocks noChangeArrowheads="1"/>
          </p:cNvSpPr>
          <p:nvPr/>
        </p:nvSpPr>
        <p:spPr bwMode="auto">
          <a:xfrm>
            <a:off x="0" y="53673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301065" name="Object 9"/>
          <p:cNvGraphicFramePr>
            <a:graphicFrameLocks noChangeAspect="1"/>
          </p:cNvGraphicFramePr>
          <p:nvPr/>
        </p:nvGraphicFramePr>
        <p:xfrm>
          <a:off x="323850" y="5126038"/>
          <a:ext cx="8424863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160" name="Equation" r:id="rId7" imgW="2959100" imgH="241300" progId="Equation.DSMT4">
                  <p:embed/>
                </p:oleObj>
              </mc:Choice>
              <mc:Fallback>
                <p:oleObj name="Equation" r:id="rId7" imgW="29591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5126038"/>
                        <a:ext cx="8424863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066" name="Object 10"/>
          <p:cNvGraphicFramePr>
            <a:graphicFrameLocks noChangeAspect="1"/>
          </p:cNvGraphicFramePr>
          <p:nvPr/>
        </p:nvGraphicFramePr>
        <p:xfrm>
          <a:off x="2038350" y="2449513"/>
          <a:ext cx="2678113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161" name="Equation" r:id="rId9" imgW="1079280" imgH="419040" progId="Equation.DSMT4">
                  <p:embed/>
                </p:oleObj>
              </mc:Choice>
              <mc:Fallback>
                <p:oleObj name="Equation" r:id="rId9" imgW="107928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8350" y="2449513"/>
                        <a:ext cx="2678113" cy="1050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067" name="Object 11"/>
          <p:cNvGraphicFramePr>
            <a:graphicFrameLocks noChangeAspect="1"/>
          </p:cNvGraphicFramePr>
          <p:nvPr/>
        </p:nvGraphicFramePr>
        <p:xfrm>
          <a:off x="2771775" y="3630613"/>
          <a:ext cx="3671888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162" name="Equation" r:id="rId11" imgW="1675673" imgH="406224" progId="Equation.DSMT4">
                  <p:embed/>
                </p:oleObj>
              </mc:Choice>
              <mc:Fallback>
                <p:oleObj name="Equation" r:id="rId11" imgW="1675673" imgH="406224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3630613"/>
                        <a:ext cx="3671888" cy="896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1068" name="Object 12"/>
          <p:cNvGraphicFramePr>
            <a:graphicFrameLocks noChangeAspect="1"/>
          </p:cNvGraphicFramePr>
          <p:nvPr/>
        </p:nvGraphicFramePr>
        <p:xfrm>
          <a:off x="2700338" y="1412875"/>
          <a:ext cx="4176712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163" name="Equation" r:id="rId13" imgW="1662978" imgH="406224" progId="Equation.DSMT4">
                  <p:embed/>
                </p:oleObj>
              </mc:Choice>
              <mc:Fallback>
                <p:oleObj name="Equation" r:id="rId13" imgW="1662978" imgH="406224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1412875"/>
                        <a:ext cx="4176712" cy="1025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6961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32656"/>
            <a:ext cx="8229600" cy="990600"/>
          </a:xfrm>
        </p:spPr>
        <p:txBody>
          <a:bodyPr/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维数的诅咒</a:t>
            </a:r>
            <a:r>
              <a:rPr lang="zh-CN" altLang="en-US" sz="3200" dirty="0">
                <a:ea typeface="黑体" panose="02010609060101010101" pitchFamily="49" charset="-122"/>
              </a:rPr>
              <a:t>（</a:t>
            </a:r>
            <a:r>
              <a:rPr lang="en-US" altLang="zh-CN" sz="3200" dirty="0">
                <a:ea typeface="黑体" panose="02010609060101010101" pitchFamily="49" charset="-122"/>
              </a:rPr>
              <a:t>Curse of Dimensionality</a:t>
            </a:r>
            <a:r>
              <a:rPr lang="zh-CN" altLang="en-US" sz="3200" dirty="0"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1679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32520"/>
            <a:ext cx="8229600" cy="4876800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维数增高带来困难：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增大了分类学习过程和识别过程计算和存储的复杂程度，降低了分类器的效率；识别特征维数过大使得分类器过于复杂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维数 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样本数：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在样本数量一定的条件下，估计参数的数量越少准确度越高，用少量样本估计过多的参数则是一个不可靠的过程 ！</a:t>
            </a: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例： 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维特征，估计均值方差（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个参数）， 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个样本具有一定可信度。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维特征，估计均值协方差矩阵（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5150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个参数），需要多少样本？</a:t>
            </a:r>
          </a:p>
          <a:p>
            <a:pPr lvl="1" algn="just">
              <a:lnSpc>
                <a:spcPct val="150000"/>
              </a:lnSpc>
              <a:buFont typeface="Wingdings" pitchFamily="2" charset="2"/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5375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04813"/>
            <a:ext cx="8569325" cy="492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20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5661025"/>
            <a:ext cx="8748712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7 L 0.00208 -0.421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20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2111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4.07407E-6 L -0.00399 -0.474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020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-23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4130" name="Object 2"/>
          <p:cNvGraphicFramePr>
            <a:graphicFrameLocks noChangeAspect="1"/>
          </p:cNvGraphicFramePr>
          <p:nvPr/>
        </p:nvGraphicFramePr>
        <p:xfrm>
          <a:off x="2268538" y="404813"/>
          <a:ext cx="5040312" cy="4919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122" name="Visio" r:id="rId3" imgW="3304699" imgH="3225165" progId="Visio.Drawing.11">
                  <p:embed/>
                </p:oleObj>
              </mc:Choice>
              <mc:Fallback>
                <p:oleObj name="Visio" r:id="rId3" imgW="3304699" imgH="322516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404813"/>
                        <a:ext cx="5040312" cy="4919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4131" name="Object 3"/>
          <p:cNvGraphicFramePr>
            <a:graphicFrameLocks noChangeAspect="1"/>
          </p:cNvGraphicFramePr>
          <p:nvPr/>
        </p:nvGraphicFramePr>
        <p:xfrm>
          <a:off x="6731000" y="1268413"/>
          <a:ext cx="24130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123" name="Equation" r:id="rId5" imgW="1066337" imgH="215806" progId="Equation.DSMT4">
                  <p:embed/>
                </p:oleObj>
              </mc:Choice>
              <mc:Fallback>
                <p:oleObj name="Equation" r:id="rId5" imgW="1066337" imgH="21580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1000" y="1268413"/>
                        <a:ext cx="2413000" cy="49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4132" name="Object 4"/>
          <p:cNvGraphicFramePr>
            <a:graphicFrameLocks noChangeAspect="1"/>
          </p:cNvGraphicFramePr>
          <p:nvPr/>
        </p:nvGraphicFramePr>
        <p:xfrm>
          <a:off x="3924300" y="5013325"/>
          <a:ext cx="3097213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124" name="Equation" r:id="rId7" imgW="1053643" imgH="215806" progId="Equation.DSMT4">
                  <p:embed/>
                </p:oleObj>
              </mc:Choice>
              <mc:Fallback>
                <p:oleObj name="Equation" r:id="rId7" imgW="1053643" imgH="21580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5013325"/>
                        <a:ext cx="3097213" cy="619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4133" name="Object 5"/>
          <p:cNvGraphicFramePr>
            <a:graphicFrameLocks noChangeAspect="1"/>
          </p:cNvGraphicFramePr>
          <p:nvPr/>
        </p:nvGraphicFramePr>
        <p:xfrm>
          <a:off x="179388" y="2997200"/>
          <a:ext cx="277177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125" name="Equation" r:id="rId9" imgW="1079032" imgH="215806" progId="Equation.DSMT4">
                  <p:embed/>
                </p:oleObj>
              </mc:Choice>
              <mc:Fallback>
                <p:oleObj name="Equation" r:id="rId9" imgW="1079032" imgH="21580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2997200"/>
                        <a:ext cx="2771775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4134" name="Rectangle 6"/>
          <p:cNvSpPr>
            <a:spLocks noChangeArrowheads="1"/>
          </p:cNvSpPr>
          <p:nvPr/>
        </p:nvSpPr>
        <p:spPr bwMode="auto">
          <a:xfrm>
            <a:off x="0" y="2728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04135" name="Rectangle 7"/>
          <p:cNvSpPr>
            <a:spLocks noChangeArrowheads="1"/>
          </p:cNvSpPr>
          <p:nvPr/>
        </p:nvSpPr>
        <p:spPr bwMode="auto">
          <a:xfrm>
            <a:off x="4416425" y="3676650"/>
            <a:ext cx="3111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zh-CN" altLang="en-US" sz="1000">
                <a:latin typeface="Times New Roman" pitchFamily="18" charset="0"/>
                <a:cs typeface="Times New Roman" pitchFamily="18" charset="0"/>
              </a:rPr>
              <a:t>，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483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0"/>
            <a:ext cx="8229600" cy="1371600"/>
          </a:xfrm>
        </p:spPr>
        <p:txBody>
          <a:bodyPr/>
          <a:lstStyle/>
          <a:p>
            <a:r>
              <a:rPr lang="en-US" altLang="zh-CN" sz="4000"/>
              <a:t>5</a:t>
            </a:r>
            <a:r>
              <a:rPr lang="en-US" altLang="en-US" sz="4000"/>
              <a:t>.</a:t>
            </a:r>
            <a:r>
              <a:rPr lang="en-US" altLang="zh-CN" sz="4000"/>
              <a:t>2</a:t>
            </a:r>
            <a:r>
              <a:rPr lang="zh-CN" altLang="en-US"/>
              <a:t>特征选择 </a:t>
            </a:r>
          </a:p>
        </p:txBody>
      </p:sp>
      <p:sp>
        <p:nvSpPr>
          <p:cNvPr id="305155" name="Rectangle 3"/>
          <p:cNvSpPr>
            <a:spLocks noChangeArrowheads="1"/>
          </p:cNvSpPr>
          <p:nvPr/>
        </p:nvSpPr>
        <p:spPr bwMode="auto">
          <a:xfrm>
            <a:off x="0" y="3008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05156" name="Rectangle 4"/>
          <p:cNvSpPr>
            <a:spLocks noChangeArrowheads="1"/>
          </p:cNvSpPr>
          <p:nvPr/>
        </p:nvSpPr>
        <p:spPr bwMode="auto">
          <a:xfrm>
            <a:off x="0" y="3008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05157" name="Rectangle 5"/>
          <p:cNvSpPr>
            <a:spLocks noChangeArrowheads="1"/>
          </p:cNvSpPr>
          <p:nvPr/>
        </p:nvSpPr>
        <p:spPr bwMode="auto">
          <a:xfrm>
            <a:off x="0" y="3008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05158" name="Rectangle 6"/>
          <p:cNvSpPr>
            <a:spLocks noChangeArrowheads="1"/>
          </p:cNvSpPr>
          <p:nvPr/>
        </p:nvSpPr>
        <p:spPr bwMode="auto">
          <a:xfrm>
            <a:off x="0" y="3027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05159" name="Rectangle 7"/>
          <p:cNvSpPr>
            <a:spLocks noChangeArrowheads="1"/>
          </p:cNvSpPr>
          <p:nvPr/>
        </p:nvSpPr>
        <p:spPr bwMode="auto">
          <a:xfrm>
            <a:off x="0" y="3008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05160" name="Rectangle 8"/>
          <p:cNvSpPr>
            <a:spLocks noChangeArrowheads="1"/>
          </p:cNvSpPr>
          <p:nvPr/>
        </p:nvSpPr>
        <p:spPr bwMode="auto">
          <a:xfrm>
            <a:off x="0" y="3008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05161" name="Rectangle 9"/>
          <p:cNvSpPr>
            <a:spLocks noChangeArrowheads="1"/>
          </p:cNvSpPr>
          <p:nvPr/>
        </p:nvSpPr>
        <p:spPr bwMode="auto">
          <a:xfrm>
            <a:off x="0" y="3008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05162" name="Rectangle 10"/>
          <p:cNvSpPr>
            <a:spLocks noChangeArrowheads="1"/>
          </p:cNvSpPr>
          <p:nvPr/>
        </p:nvSpPr>
        <p:spPr bwMode="auto">
          <a:xfrm>
            <a:off x="0" y="2994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05163" name="Rectangle 11"/>
          <p:cNvSpPr>
            <a:spLocks noChangeArrowheads="1"/>
          </p:cNvSpPr>
          <p:nvPr/>
        </p:nvSpPr>
        <p:spPr bwMode="auto">
          <a:xfrm>
            <a:off x="0" y="2994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pic>
        <p:nvPicPr>
          <p:cNvPr id="305164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125538"/>
            <a:ext cx="8856663" cy="44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5165" name="Rectangle 13"/>
          <p:cNvSpPr>
            <a:spLocks noChangeArrowheads="1"/>
          </p:cNvSpPr>
          <p:nvPr/>
        </p:nvSpPr>
        <p:spPr bwMode="auto">
          <a:xfrm>
            <a:off x="0" y="30559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305166" name="Object 14"/>
          <p:cNvGraphicFramePr>
            <a:graphicFrameLocks noChangeAspect="1"/>
          </p:cNvGraphicFramePr>
          <p:nvPr/>
        </p:nvGraphicFramePr>
        <p:xfrm>
          <a:off x="2771775" y="1773238"/>
          <a:ext cx="2700338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64" name="Equation" r:id="rId4" imgW="1117115" imgH="304668" progId="Equation.DSMT4">
                  <p:embed/>
                </p:oleObj>
              </mc:Choice>
              <mc:Fallback>
                <p:oleObj name="Equation" r:id="rId4" imgW="1117115" imgH="304668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1773238"/>
                        <a:ext cx="2700338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5167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636838"/>
            <a:ext cx="80645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5168" name="Picture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868863"/>
            <a:ext cx="8172450" cy="95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5169" name="Rectangle 17"/>
          <p:cNvSpPr>
            <a:spLocks noChangeArrowheads="1"/>
          </p:cNvSpPr>
          <p:nvPr/>
        </p:nvSpPr>
        <p:spPr bwMode="auto">
          <a:xfrm>
            <a:off x="3563938" y="4368770"/>
            <a:ext cx="5173211" cy="40011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sz="2000" dirty="0">
                <a:latin typeface="仿宋_GB2312" pitchFamily="49" charset="-122"/>
                <a:ea typeface="仿宋_GB2312" pitchFamily="49" charset="-122"/>
              </a:rPr>
              <a:t>特征之间相互独立时才能够保证解的最优性</a:t>
            </a:r>
            <a:r>
              <a:rPr lang="zh-CN" altLang="en-US" dirty="0">
                <a:latin typeface="仿宋_GB2312" pitchFamily="49" charset="-122"/>
                <a:ea typeface="仿宋_GB2312" pitchFamily="49" charset="-122"/>
              </a:rPr>
              <a:t> </a:t>
            </a:r>
          </a:p>
        </p:txBody>
      </p:sp>
      <p:sp>
        <p:nvSpPr>
          <p:cNvPr id="305170" name="Line 18"/>
          <p:cNvSpPr>
            <a:spLocks noChangeShapeType="1"/>
          </p:cNvSpPr>
          <p:nvPr/>
        </p:nvSpPr>
        <p:spPr bwMode="auto">
          <a:xfrm flipH="1" flipV="1">
            <a:off x="2987675" y="4292600"/>
            <a:ext cx="431800" cy="2159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5171" name="Rectangle 19"/>
          <p:cNvSpPr>
            <a:spLocks noChangeArrowheads="1"/>
          </p:cNvSpPr>
          <p:nvPr/>
        </p:nvSpPr>
        <p:spPr bwMode="auto">
          <a:xfrm>
            <a:off x="1692275" y="6076921"/>
            <a:ext cx="492955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sz="2000">
                <a:latin typeface="仿宋_GB2312" pitchFamily="49" charset="-122"/>
                <a:ea typeface="仿宋_GB2312" pitchFamily="49" charset="-122"/>
              </a:rPr>
              <a:t>从</a:t>
            </a:r>
            <a:r>
              <a:rPr lang="en-US" altLang="zh-CN" sz="2000">
                <a:latin typeface="仿宋_GB2312" pitchFamily="49" charset="-122"/>
                <a:ea typeface="仿宋_GB2312" pitchFamily="49" charset="-122"/>
              </a:rPr>
              <a:t>100</a:t>
            </a:r>
            <a:r>
              <a:rPr lang="zh-CN" altLang="en-US" sz="2000">
                <a:latin typeface="仿宋_GB2312" pitchFamily="49" charset="-122"/>
                <a:ea typeface="仿宋_GB2312" pitchFamily="49" charset="-122"/>
              </a:rPr>
              <a:t>个特征中选择</a:t>
            </a:r>
            <a:r>
              <a:rPr lang="en-US" altLang="zh-CN" sz="2000">
                <a:latin typeface="仿宋_GB2312" pitchFamily="49" charset="-122"/>
                <a:ea typeface="仿宋_GB2312" pitchFamily="49" charset="-122"/>
              </a:rPr>
              <a:t>10</a:t>
            </a:r>
            <a:r>
              <a:rPr lang="zh-CN" altLang="en-US" sz="2000">
                <a:latin typeface="仿宋_GB2312" pitchFamily="49" charset="-122"/>
                <a:ea typeface="仿宋_GB2312" pitchFamily="49" charset="-122"/>
              </a:rPr>
              <a:t>个时组合数则变为  </a:t>
            </a:r>
          </a:p>
        </p:txBody>
      </p:sp>
      <p:sp>
        <p:nvSpPr>
          <p:cNvPr id="305172" name="Rectangle 20"/>
          <p:cNvSpPr>
            <a:spLocks noChangeArrowheads="1"/>
          </p:cNvSpPr>
          <p:nvPr/>
        </p:nvSpPr>
        <p:spPr bwMode="auto">
          <a:xfrm>
            <a:off x="0" y="31035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305173" name="Object 21"/>
          <p:cNvGraphicFramePr>
            <a:graphicFrameLocks noChangeAspect="1"/>
          </p:cNvGraphicFramePr>
          <p:nvPr/>
        </p:nvGraphicFramePr>
        <p:xfrm>
          <a:off x="6372225" y="6092825"/>
          <a:ext cx="2376488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65" name="Equation" r:id="rId8" imgW="1320227" imgH="215806" progId="Equation.DSMT4">
                  <p:embed/>
                </p:oleObj>
              </mc:Choice>
              <mc:Fallback>
                <p:oleObj name="Equation" r:id="rId8" imgW="1320227" imgH="21580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6092825"/>
                        <a:ext cx="2376488" cy="396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5174" name="Rectangle 22"/>
          <p:cNvSpPr>
            <a:spLocks noChangeArrowheads="1"/>
          </p:cNvSpPr>
          <p:nvPr/>
        </p:nvSpPr>
        <p:spPr bwMode="auto">
          <a:xfrm>
            <a:off x="0" y="33226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05175" name="Rectangle 23"/>
          <p:cNvSpPr>
            <a:spLocks noChangeArrowheads="1"/>
          </p:cNvSpPr>
          <p:nvPr/>
        </p:nvSpPr>
        <p:spPr bwMode="auto">
          <a:xfrm>
            <a:off x="1619250" y="6092825"/>
            <a:ext cx="7200900" cy="4333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5176" name="Line 24"/>
          <p:cNvSpPr>
            <a:spLocks noChangeShapeType="1"/>
          </p:cNvSpPr>
          <p:nvPr/>
        </p:nvSpPr>
        <p:spPr bwMode="auto">
          <a:xfrm flipV="1">
            <a:off x="5291138" y="5300663"/>
            <a:ext cx="504825" cy="62071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6941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2"/>
          <p:cNvSpPr>
            <a:spLocks noChangeArrowheads="1"/>
          </p:cNvSpPr>
          <p:nvPr/>
        </p:nvSpPr>
        <p:spPr bwMode="auto">
          <a:xfrm>
            <a:off x="323850" y="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altLang="zh-CN" sz="4000" dirty="0"/>
              <a:t>5</a:t>
            </a:r>
            <a:r>
              <a:rPr lang="en-US" altLang="en-US" sz="4000" dirty="0"/>
              <a:t>.</a:t>
            </a:r>
            <a:r>
              <a:rPr lang="en-US" altLang="zh-CN" sz="4000" dirty="0"/>
              <a:t>2.1</a:t>
            </a:r>
            <a:r>
              <a:rPr lang="zh-CN" altLang="en-US" sz="4400" dirty="0">
                <a:latin typeface="黑体" pitchFamily="2" charset="-122"/>
                <a:ea typeface="黑体" pitchFamily="2" charset="-122"/>
              </a:rPr>
              <a:t>分支定界法 </a:t>
            </a:r>
          </a:p>
        </p:txBody>
      </p:sp>
      <p:pic>
        <p:nvPicPr>
          <p:cNvPr id="3061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268413"/>
            <a:ext cx="8580437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06180" name="Object 4"/>
          <p:cNvGraphicFramePr>
            <a:graphicFrameLocks noChangeAspect="1"/>
          </p:cNvGraphicFramePr>
          <p:nvPr/>
        </p:nvGraphicFramePr>
        <p:xfrm>
          <a:off x="682625" y="3357563"/>
          <a:ext cx="3044825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174" name="Equation" r:id="rId4" imgW="1040948" imgH="253890" progId="Equation.DSMT4">
                  <p:embed/>
                </p:oleObj>
              </mc:Choice>
              <mc:Fallback>
                <p:oleObj name="Equation" r:id="rId4" imgW="1040948" imgH="25389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625" y="3357563"/>
                        <a:ext cx="3044825" cy="719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6181" name="Object 5"/>
          <p:cNvGraphicFramePr>
            <a:graphicFrameLocks noChangeAspect="1"/>
          </p:cNvGraphicFramePr>
          <p:nvPr/>
        </p:nvGraphicFramePr>
        <p:xfrm>
          <a:off x="5146675" y="3148013"/>
          <a:ext cx="2686050" cy="1217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175" name="Equation" r:id="rId6" imgW="927100" imgH="419100" progId="Equation.DSMT4">
                  <p:embed/>
                </p:oleObj>
              </mc:Choice>
              <mc:Fallback>
                <p:oleObj name="Equation" r:id="rId6" imgW="9271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6675" y="3148013"/>
                        <a:ext cx="2686050" cy="1217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6182" name="Object 6"/>
          <p:cNvGraphicFramePr>
            <a:graphicFrameLocks noChangeAspect="1"/>
          </p:cNvGraphicFramePr>
          <p:nvPr/>
        </p:nvGraphicFramePr>
        <p:xfrm>
          <a:off x="539750" y="4154488"/>
          <a:ext cx="360045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176" name="Equation" r:id="rId8" imgW="1231366" imgH="418918" progId="Equation.DSMT4">
                  <p:embed/>
                </p:oleObj>
              </mc:Choice>
              <mc:Fallback>
                <p:oleObj name="Equation" r:id="rId8" imgW="1231366" imgH="418918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4154488"/>
                        <a:ext cx="3600450" cy="1219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6183" name="Object 7"/>
          <p:cNvGraphicFramePr>
            <a:graphicFrameLocks noChangeAspect="1"/>
          </p:cNvGraphicFramePr>
          <p:nvPr/>
        </p:nvGraphicFramePr>
        <p:xfrm>
          <a:off x="5219700" y="4437063"/>
          <a:ext cx="2243138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177" name="Equation" r:id="rId10" imgW="774364" imgH="418918" progId="Equation.DSMT4">
                  <p:embed/>
                </p:oleObj>
              </mc:Choice>
              <mc:Fallback>
                <p:oleObj name="Equation" r:id="rId10" imgW="774364" imgH="418918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4437063"/>
                        <a:ext cx="2243138" cy="1219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6184" name="Line 8"/>
          <p:cNvSpPr>
            <a:spLocks noChangeShapeType="1"/>
          </p:cNvSpPr>
          <p:nvPr/>
        </p:nvSpPr>
        <p:spPr bwMode="auto">
          <a:xfrm>
            <a:off x="4643438" y="2924175"/>
            <a:ext cx="0" cy="2665413"/>
          </a:xfrm>
          <a:prstGeom prst="line">
            <a:avLst/>
          </a:prstGeom>
          <a:noFill/>
          <a:ln w="28575">
            <a:solidFill>
              <a:schemeClr val="tx1"/>
            </a:solidFill>
            <a:prstDash val="lg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6185" name="Rectangle 9"/>
          <p:cNvSpPr>
            <a:spLocks noChangeArrowheads="1"/>
          </p:cNvSpPr>
          <p:nvPr/>
        </p:nvSpPr>
        <p:spPr bwMode="auto">
          <a:xfrm>
            <a:off x="539750" y="2768600"/>
            <a:ext cx="2012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chemeClr val="bg2"/>
                </a:solidFill>
              </a:rPr>
              <a:t>满足单调性：</a:t>
            </a:r>
          </a:p>
        </p:txBody>
      </p:sp>
      <p:sp>
        <p:nvSpPr>
          <p:cNvPr id="306186" name="Rectangle 10"/>
          <p:cNvSpPr>
            <a:spLocks noChangeArrowheads="1"/>
          </p:cNvSpPr>
          <p:nvPr/>
        </p:nvSpPr>
        <p:spPr bwMode="auto">
          <a:xfrm>
            <a:off x="4859338" y="2846388"/>
            <a:ext cx="2317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chemeClr val="bg2"/>
                </a:solidFill>
              </a:rPr>
              <a:t>不满足单调性：</a:t>
            </a:r>
          </a:p>
        </p:txBody>
      </p:sp>
      <p:sp>
        <p:nvSpPr>
          <p:cNvPr id="306187" name="Rectangle 11"/>
          <p:cNvSpPr>
            <a:spLocks noChangeArrowheads="1"/>
          </p:cNvSpPr>
          <p:nvPr/>
        </p:nvSpPr>
        <p:spPr bwMode="auto">
          <a:xfrm>
            <a:off x="250825" y="5880070"/>
            <a:ext cx="8520281" cy="40011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sz="2000" dirty="0">
                <a:latin typeface="仿宋_GB2312" pitchFamily="49" charset="-122"/>
                <a:ea typeface="仿宋_GB2312" pitchFamily="49" charset="-122"/>
                <a:cs typeface="Times New Roman" pitchFamily="18" charset="0"/>
              </a:rPr>
              <a:t>当可分性判据满足单调性时，分支定界法才能够保证搜索到最优特征组合</a:t>
            </a:r>
            <a:r>
              <a:rPr lang="zh-CN" altLang="en-US" sz="2000" dirty="0">
                <a:latin typeface="仿宋_GB2312" pitchFamily="49" charset="-122"/>
                <a:ea typeface="仿宋_GB2312" pitchFamily="49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0248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20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159378"/>
              </p:ext>
            </p:extLst>
          </p:nvPr>
        </p:nvGraphicFramePr>
        <p:xfrm>
          <a:off x="250825" y="577056"/>
          <a:ext cx="8642350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112" name="Equation" r:id="rId3" imgW="3301920" imgH="215640" progId="Equation.DSMT4">
                  <p:embed/>
                </p:oleObj>
              </mc:Choice>
              <mc:Fallback>
                <p:oleObj name="Equation" r:id="rId3" imgW="330192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577056"/>
                        <a:ext cx="8642350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03" name="Rectangle 3"/>
          <p:cNvSpPr>
            <a:spLocks noChangeArrowheads="1"/>
          </p:cNvSpPr>
          <p:nvPr/>
        </p:nvSpPr>
        <p:spPr bwMode="auto">
          <a:xfrm>
            <a:off x="323850" y="1150294"/>
            <a:ext cx="414728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CN" sz="2400" dirty="0">
                <a:latin typeface="宋体" pitchFamily="2" charset="-122"/>
                <a:ea typeface="宋体" pitchFamily="2" charset="-122"/>
              </a:rPr>
              <a:t>1</a:t>
            </a:r>
            <a:r>
              <a:rPr lang="zh-CN" altLang="en-US" sz="2400" dirty="0">
                <a:latin typeface="宋体" pitchFamily="2" charset="-122"/>
                <a:ea typeface="宋体" pitchFamily="2" charset="-122"/>
              </a:rPr>
              <a:t>）自顶向下构建一个搜索树</a:t>
            </a:r>
            <a:r>
              <a:rPr lang="zh-CN" altLang="en-US" sz="2000" dirty="0">
                <a:latin typeface="宋体" pitchFamily="2" charset="-122"/>
                <a:ea typeface="宋体" pitchFamily="2" charset="-122"/>
              </a:rPr>
              <a:t> </a:t>
            </a:r>
          </a:p>
        </p:txBody>
      </p:sp>
      <p:graphicFrame>
        <p:nvGraphicFramePr>
          <p:cNvPr id="307204" name="Object 4"/>
          <p:cNvGraphicFramePr>
            <a:graphicFrameLocks noChangeAspect="1"/>
          </p:cNvGraphicFramePr>
          <p:nvPr/>
        </p:nvGraphicFramePr>
        <p:xfrm>
          <a:off x="-252413" y="1422400"/>
          <a:ext cx="9577388" cy="416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113" name="Visio" r:id="rId5" imgW="5857875" imgH="2451259" progId="Visio.Drawing.11">
                  <p:embed/>
                </p:oleObj>
              </mc:Choice>
              <mc:Fallback>
                <p:oleObj name="Visio" r:id="rId5" imgW="5857875" imgH="2451259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52413" y="1422400"/>
                        <a:ext cx="9577388" cy="416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05" name="Rectangle 5"/>
          <p:cNvSpPr>
            <a:spLocks noChangeArrowheads="1"/>
          </p:cNvSpPr>
          <p:nvPr/>
        </p:nvSpPr>
        <p:spPr bwMode="auto">
          <a:xfrm>
            <a:off x="468313" y="5934045"/>
            <a:ext cx="8443337" cy="40011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sz="2000" b="1" dirty="0">
                <a:latin typeface="仿宋_GB2312" pitchFamily="49" charset="-122"/>
                <a:ea typeface="仿宋_GB2312" pitchFamily="49" charset="-122"/>
              </a:rPr>
              <a:t>不关心删除的先后次序，只关心删除结果。每一条路径构成一种删除方式</a:t>
            </a:r>
          </a:p>
        </p:txBody>
      </p:sp>
    </p:spTree>
    <p:extLst>
      <p:ext uri="{BB962C8B-B14F-4D97-AF65-F5344CB8AC3E}">
        <p14:creationId xmlns:p14="http://schemas.microsoft.com/office/powerpoint/2010/main" val="1591084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8226" name="Object 2"/>
          <p:cNvGraphicFramePr>
            <a:graphicFrameLocks noChangeAspect="1"/>
          </p:cNvGraphicFramePr>
          <p:nvPr/>
        </p:nvGraphicFramePr>
        <p:xfrm>
          <a:off x="-252413" y="0"/>
          <a:ext cx="9577388" cy="416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93" name="Visio" r:id="rId3" imgW="5857875" imgH="2451259" progId="Visio.Drawing.11">
                  <p:embed/>
                </p:oleObj>
              </mc:Choice>
              <mc:Fallback>
                <p:oleObj name="Visio" r:id="rId3" imgW="5857875" imgH="2451259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52413" y="0"/>
                        <a:ext cx="9577388" cy="416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227" name="Rectangle 3"/>
          <p:cNvSpPr>
            <a:spLocks noChangeArrowheads="1"/>
          </p:cNvSpPr>
          <p:nvPr/>
        </p:nvSpPr>
        <p:spPr bwMode="auto">
          <a:xfrm>
            <a:off x="179388" y="4075083"/>
            <a:ext cx="4916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CN" sz="2000" b="1" dirty="0">
                <a:latin typeface="宋体" pitchFamily="2" charset="-122"/>
                <a:ea typeface="宋体" pitchFamily="2" charset="-122"/>
              </a:rPr>
              <a:t>2   </a:t>
            </a:r>
            <a:r>
              <a:rPr lang="zh-CN" altLang="en-US" sz="2000" b="1" dirty="0">
                <a:latin typeface="宋体" pitchFamily="2" charset="-122"/>
                <a:ea typeface="宋体" pitchFamily="2" charset="-122"/>
              </a:rPr>
              <a:t>由右至左深度优先的方式进行搜索，</a:t>
            </a:r>
            <a:r>
              <a:rPr lang="zh-CN" altLang="en-US" b="1" dirty="0">
                <a:latin typeface="宋体" pitchFamily="2" charset="-122"/>
                <a:ea typeface="宋体" pitchFamily="2" charset="-122"/>
              </a:rPr>
              <a:t> </a:t>
            </a:r>
          </a:p>
        </p:txBody>
      </p:sp>
      <p:pic>
        <p:nvPicPr>
          <p:cNvPr id="3082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4508500"/>
            <a:ext cx="8604250" cy="179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389290"/>
            <a:ext cx="8208590" cy="30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5473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ChangeArrowheads="1"/>
          </p:cNvSpPr>
          <p:nvPr/>
        </p:nvSpPr>
        <p:spPr bwMode="auto">
          <a:xfrm>
            <a:off x="395288" y="332656"/>
            <a:ext cx="8424862" cy="5816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分支定界法存在的问题：</a:t>
            </a:r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pPr marL="342900" indent="-342900">
              <a:lnSpc>
                <a:spcPct val="150000"/>
              </a:lnSpc>
              <a:buClr>
                <a:srgbClr val="002060"/>
              </a:buClr>
              <a:buFont typeface="Wingdings" pitchFamily="2" charset="2"/>
              <a:buChar char="p"/>
            </a:pPr>
            <a:r>
              <a:rPr lang="zh-CN" altLang="en-US" sz="24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可分性判据必须具有单调性。</a:t>
            </a:r>
            <a:r>
              <a:rPr lang="zh-CN" altLang="en-US" sz="2400" dirty="0">
                <a:latin typeface="宋体" pitchFamily="2" charset="-122"/>
                <a:ea typeface="宋体" pitchFamily="2" charset="-122"/>
              </a:rPr>
              <a:t>不具有单调性则不能保证得到最优选择；</a:t>
            </a:r>
          </a:p>
          <a:p>
            <a:pPr marL="342900" indent="-342900">
              <a:lnSpc>
                <a:spcPct val="150000"/>
              </a:lnSpc>
              <a:buClr>
                <a:srgbClr val="002060"/>
              </a:buClr>
              <a:buFont typeface="Wingdings" pitchFamily="2" charset="2"/>
              <a:buChar char="p"/>
            </a:pPr>
            <a:r>
              <a:rPr lang="zh-CN" altLang="en-US" sz="24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最优解分支位置决定计算复杂度</a:t>
            </a:r>
            <a:r>
              <a:rPr lang="zh-CN" altLang="en-US" sz="2400" dirty="0">
                <a:latin typeface="宋体" pitchFamily="2" charset="-122"/>
                <a:ea typeface="宋体" pitchFamily="2" charset="-122"/>
              </a:rPr>
              <a:t>。</a:t>
            </a:r>
            <a:endParaRPr lang="en-US" altLang="zh-CN" sz="2400" dirty="0">
              <a:latin typeface="宋体" pitchFamily="2" charset="-122"/>
              <a:ea typeface="宋体" pitchFamily="2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002060"/>
              </a:buClr>
              <a:buFont typeface="Wingdings" pitchFamily="2" charset="2"/>
              <a:buChar char="Ø"/>
            </a:pPr>
            <a:r>
              <a:rPr lang="zh-CN" altLang="en-US" sz="2400" dirty="0">
                <a:latin typeface="宋体" pitchFamily="2" charset="-122"/>
                <a:ea typeface="宋体" pitchFamily="2" charset="-122"/>
              </a:rPr>
              <a:t>如果最优解分支在最右端并且根节点的子节点判据值均小于最优解，则搜索效率最高；</a:t>
            </a:r>
            <a:endParaRPr lang="en-US" altLang="zh-CN" sz="2400" dirty="0">
              <a:latin typeface="宋体" pitchFamily="2" charset="-122"/>
              <a:ea typeface="宋体" pitchFamily="2" charset="-122"/>
            </a:endParaRPr>
          </a:p>
          <a:p>
            <a:pPr marL="800100" lvl="1" indent="-342900">
              <a:lnSpc>
                <a:spcPct val="150000"/>
              </a:lnSpc>
              <a:buClr>
                <a:srgbClr val="002060"/>
              </a:buClr>
              <a:buFont typeface="Wingdings" pitchFamily="2" charset="2"/>
              <a:buChar char="Ø"/>
            </a:pPr>
            <a:r>
              <a:rPr lang="zh-CN" altLang="en-US" sz="2400" dirty="0">
                <a:latin typeface="宋体" pitchFamily="2" charset="-122"/>
                <a:ea typeface="宋体" pitchFamily="2" charset="-122"/>
              </a:rPr>
              <a:t>如果每个分支的可分性判据都大于其左端分支的可分性判据，实际的计算复杂度会超过穷举法。</a:t>
            </a:r>
            <a:r>
              <a:rPr lang="zh-CN" altLang="en-US" dirty="0">
                <a:latin typeface="宋体" pitchFamily="2" charset="-122"/>
                <a:ea typeface="宋体" pitchFamily="2" charset="-122"/>
              </a:rPr>
              <a:t>  </a:t>
            </a:r>
          </a:p>
          <a:p>
            <a:pPr marL="342900" indent="-342900">
              <a:lnSpc>
                <a:spcPct val="150000"/>
              </a:lnSpc>
              <a:buClr>
                <a:srgbClr val="002060"/>
              </a:buClr>
              <a:buFont typeface="Wingdings" pitchFamily="2" charset="2"/>
              <a:buChar char="p"/>
            </a:pPr>
            <a:r>
              <a:rPr lang="zh-CN" altLang="en-US" sz="24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计算量仍然可观。</a:t>
            </a:r>
            <a:r>
              <a:rPr lang="zh-CN" altLang="en-US" sz="2400" dirty="0">
                <a:latin typeface="宋体" pitchFamily="2" charset="-122"/>
                <a:ea typeface="宋体" pitchFamily="2" charset="-122"/>
              </a:rPr>
              <a:t>当原始的特征维数很大时，搜索到最优解需要的计算量仍然可观 </a:t>
            </a:r>
          </a:p>
        </p:txBody>
      </p:sp>
    </p:spTree>
    <p:extLst>
      <p:ext uri="{BB962C8B-B14F-4D97-AF65-F5344CB8AC3E}">
        <p14:creationId xmlns:p14="http://schemas.microsoft.com/office/powerpoint/2010/main" val="4096434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/>
          <p:cNvSpPr>
            <a:spLocks noChangeArrowheads="1"/>
          </p:cNvSpPr>
          <p:nvPr/>
        </p:nvSpPr>
        <p:spPr bwMode="auto">
          <a:xfrm>
            <a:off x="468313" y="1412875"/>
            <a:ext cx="90725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顺序前进法（</a:t>
            </a:r>
            <a:r>
              <a:rPr lang="en-US" altLang="zh-CN" sz="28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Sequential Forward Selection, SFS</a:t>
            </a:r>
            <a:r>
              <a:rPr lang="zh-CN" altLang="en-US" sz="28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）</a:t>
            </a:r>
            <a:r>
              <a:rPr lang="zh-CN" altLang="en-US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</a:p>
        </p:txBody>
      </p:sp>
      <p:sp>
        <p:nvSpPr>
          <p:cNvPr id="310276" name="Rectangle 4"/>
          <p:cNvSpPr>
            <a:spLocks noChangeArrowheads="1"/>
          </p:cNvSpPr>
          <p:nvPr/>
        </p:nvSpPr>
        <p:spPr bwMode="auto">
          <a:xfrm>
            <a:off x="179388" y="2122194"/>
            <a:ext cx="8604250" cy="214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indent="266700">
              <a:lnSpc>
                <a:spcPct val="120000"/>
              </a:lnSpc>
            </a:pPr>
            <a:r>
              <a:rPr lang="zh-CN" altLang="en-US" sz="2400" b="1" dirty="0">
                <a:latin typeface="仿宋_GB2312" pitchFamily="49" charset="-122"/>
                <a:ea typeface="仿宋_GB2312" pitchFamily="49" charset="-122"/>
                <a:cs typeface="Times New Roman" pitchFamily="18" charset="0"/>
              </a:rPr>
              <a:t>   从一个空集开始每次向选择的特征集合中加入一个特征</a:t>
            </a:r>
            <a:endParaRPr lang="zh-CN" altLang="en-US" sz="2400" b="1" dirty="0">
              <a:latin typeface="仿宋_GB2312" pitchFamily="49" charset="-122"/>
              <a:ea typeface="仿宋_GB2312" pitchFamily="49" charset="-122"/>
            </a:endParaRPr>
          </a:p>
          <a:p>
            <a:pPr indent="266700">
              <a:lnSpc>
                <a:spcPct val="120000"/>
              </a:lnSpc>
            </a:pPr>
            <a:r>
              <a:rPr lang="zh-CN" altLang="en-US" sz="2400" b="1" dirty="0">
                <a:latin typeface="仿宋_GB2312" pitchFamily="49" charset="-122"/>
                <a:ea typeface="仿宋_GB2312" pitchFamily="49" charset="-122"/>
                <a:cs typeface="Times New Roman" pitchFamily="18" charset="0"/>
              </a:rPr>
              <a:t>   直到特征集合中包含   </a:t>
            </a:r>
            <a:r>
              <a:rPr lang="zh-CN" altLang="en-US" sz="2400" b="1" dirty="0">
                <a:latin typeface="仿宋_GB2312" pitchFamily="49" charset="-122"/>
                <a:ea typeface="仿宋_GB2312" pitchFamily="49" charset="-122"/>
              </a:rPr>
              <a:t>个特征为止，</a:t>
            </a:r>
          </a:p>
          <a:p>
            <a:pPr indent="266700">
              <a:lnSpc>
                <a:spcPct val="120000"/>
              </a:lnSpc>
            </a:pPr>
            <a:r>
              <a:rPr lang="zh-CN" altLang="en-US" sz="2400" b="1" dirty="0">
                <a:latin typeface="仿宋_GB2312" pitchFamily="49" charset="-122"/>
                <a:ea typeface="仿宋_GB2312" pitchFamily="49" charset="-122"/>
              </a:rPr>
              <a:t>   每次选择加入特征的原则：加入特征集后能够使得可分性判据最大。</a:t>
            </a:r>
            <a:r>
              <a:rPr lang="zh-CN" altLang="en-US" b="1" dirty="0">
                <a:latin typeface="仿宋_GB2312" pitchFamily="49" charset="-122"/>
                <a:ea typeface="仿宋_GB2312" pitchFamily="49" charset="-122"/>
              </a:rPr>
              <a:t> </a:t>
            </a:r>
          </a:p>
          <a:p>
            <a:pPr indent="266700" eaLnBrk="0" hangingPunct="0"/>
            <a:endParaRPr lang="en-US" altLang="zh-CN" dirty="0"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31027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9767279"/>
              </p:ext>
            </p:extLst>
          </p:nvPr>
        </p:nvGraphicFramePr>
        <p:xfrm>
          <a:off x="3491880" y="2640517"/>
          <a:ext cx="360363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60" name="Equation" r:id="rId3" imgW="164885" imgH="164885" progId="Equation.DSMT4">
                  <p:embed/>
                </p:oleObj>
              </mc:Choice>
              <mc:Fallback>
                <p:oleObj name="Equation" r:id="rId3" imgW="164885" imgH="16488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1880" y="2640517"/>
                        <a:ext cx="360363" cy="360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02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4581525"/>
            <a:ext cx="9074150" cy="77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279" name="Rectangle 7"/>
          <p:cNvSpPr>
            <a:spLocks noChangeArrowheads="1"/>
          </p:cNvSpPr>
          <p:nvPr/>
        </p:nvSpPr>
        <p:spPr bwMode="auto">
          <a:xfrm>
            <a:off x="0" y="32099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310280" name="Object 8"/>
          <p:cNvGraphicFramePr>
            <a:graphicFrameLocks noChangeAspect="1"/>
          </p:cNvGraphicFramePr>
          <p:nvPr/>
        </p:nvGraphicFramePr>
        <p:xfrm>
          <a:off x="2484438" y="5589588"/>
          <a:ext cx="3671887" cy="1068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61" name="Equation" r:id="rId6" imgW="1497950" imgH="431613" progId="Equation.DSMT4">
                  <p:embed/>
                </p:oleObj>
              </mc:Choice>
              <mc:Fallback>
                <p:oleObj name="Equation" r:id="rId6" imgW="1497950" imgH="43161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5589588"/>
                        <a:ext cx="3671887" cy="1068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8313" y="332656"/>
            <a:ext cx="8229600" cy="990600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5</a:t>
            </a:r>
            <a:r>
              <a:rPr lang="en-US" altLang="en-US" sz="3600" dirty="0"/>
              <a:t>.</a:t>
            </a:r>
            <a:r>
              <a:rPr lang="en-US" altLang="zh-CN" sz="3600" dirty="0"/>
              <a:t>2.2 </a:t>
            </a:r>
            <a:r>
              <a:rPr lang="zh-CN" altLang="en-US" dirty="0"/>
              <a:t>次优搜索算法  </a:t>
            </a:r>
          </a:p>
        </p:txBody>
      </p:sp>
    </p:spTree>
    <p:extLst>
      <p:ext uri="{BB962C8B-B14F-4D97-AF65-F5344CB8AC3E}">
        <p14:creationId xmlns:p14="http://schemas.microsoft.com/office/powerpoint/2010/main" val="8112497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ChangeArrowheads="1"/>
          </p:cNvSpPr>
          <p:nvPr/>
        </p:nvSpPr>
        <p:spPr bwMode="auto">
          <a:xfrm>
            <a:off x="468313" y="1412875"/>
            <a:ext cx="849630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endParaRPr lang="en-US" altLang="zh-CN" sz="2800" b="1" dirty="0">
              <a:solidFill>
                <a:srgbClr val="000000"/>
              </a:solidFill>
              <a:latin typeface="仿宋_GB2312" pitchFamily="49" charset="-122"/>
              <a:ea typeface="仿宋_GB2312" pitchFamily="49" charset="-122"/>
              <a:cs typeface="Times New Roman" pitchFamily="18" charset="0"/>
            </a:endParaRPr>
          </a:p>
          <a:p>
            <a:pPr algn="just"/>
            <a:r>
              <a:rPr lang="zh-CN" altLang="en-US" sz="2800" b="1" dirty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  <a:cs typeface="Times New Roman" pitchFamily="18" charset="0"/>
              </a:rPr>
              <a:t>每一轮从特征集中选择一个最差的特征删除，</a:t>
            </a:r>
          </a:p>
          <a:p>
            <a:pPr algn="just"/>
            <a:r>
              <a:rPr lang="zh-CN" altLang="en-US" sz="2800" b="1" dirty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  <a:cs typeface="Times New Roman" pitchFamily="18" charset="0"/>
              </a:rPr>
              <a:t>选择特征的原则是将其删除之后使得判据值下降最小。</a:t>
            </a:r>
          </a:p>
        </p:txBody>
      </p:sp>
      <p:sp>
        <p:nvSpPr>
          <p:cNvPr id="311300" name="Rectangle 4"/>
          <p:cNvSpPr>
            <a:spLocks noChangeArrowheads="1"/>
          </p:cNvSpPr>
          <p:nvPr/>
        </p:nvSpPr>
        <p:spPr bwMode="auto">
          <a:xfrm>
            <a:off x="0" y="32099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11301" name="Rectangle 5"/>
          <p:cNvSpPr>
            <a:spLocks noChangeArrowheads="1"/>
          </p:cNvSpPr>
          <p:nvPr/>
        </p:nvSpPr>
        <p:spPr bwMode="auto">
          <a:xfrm>
            <a:off x="0" y="32099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31130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2827454"/>
              </p:ext>
            </p:extLst>
          </p:nvPr>
        </p:nvGraphicFramePr>
        <p:xfrm>
          <a:off x="1979712" y="3227981"/>
          <a:ext cx="5040312" cy="118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41" name="Equation" r:id="rId3" imgW="1854200" imgH="431800" progId="Equation.DSMT4">
                  <p:embed/>
                </p:oleObj>
              </mc:Choice>
              <mc:Fallback>
                <p:oleObj name="Equation" r:id="rId3" imgW="18542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3227981"/>
                        <a:ext cx="5040312" cy="1189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3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顺序后退法 </a:t>
            </a:r>
            <a:r>
              <a:rPr lang="en-US" altLang="zh-CN" sz="3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(Sequential Backward Selection, SBS)</a:t>
            </a:r>
            <a:br>
              <a:rPr lang="en-US" altLang="zh-CN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52639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2"/>
          <p:cNvSpPr>
            <a:spLocks noChangeArrowheads="1"/>
          </p:cNvSpPr>
          <p:nvPr/>
        </p:nvSpPr>
        <p:spPr bwMode="auto">
          <a:xfrm>
            <a:off x="171222" y="764704"/>
            <a:ext cx="8964612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zh-CN" altLang="en-US" sz="2800" dirty="0">
                <a:solidFill>
                  <a:srgbClr val="000000"/>
                </a:solidFill>
                <a:latin typeface="黑体" pitchFamily="2" charset="-122"/>
                <a:ea typeface="黑体" pitchFamily="2" charset="-122"/>
                <a:cs typeface="Times New Roman" pitchFamily="18" charset="0"/>
              </a:rPr>
              <a:t>顺序后退法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(Sequential Backward Selection, SBS)</a:t>
            </a:r>
          </a:p>
          <a:p>
            <a:pPr algn="just"/>
            <a:r>
              <a:rPr lang="zh-CN" altLang="en-US" sz="2400" b="1" dirty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  <a:cs typeface="Times New Roman" pitchFamily="18" charset="0"/>
              </a:rPr>
              <a:t>每一轮从特征集中选择一个最差的特征删除，</a:t>
            </a:r>
          </a:p>
          <a:p>
            <a:pPr algn="just"/>
            <a:r>
              <a:rPr lang="zh-CN" altLang="en-US" sz="2400" b="1" dirty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  <a:cs typeface="Times New Roman" pitchFamily="18" charset="0"/>
              </a:rPr>
              <a:t>选择特征的原则是将其删除之后使得判据值下降最小。</a:t>
            </a:r>
          </a:p>
        </p:txBody>
      </p:sp>
      <p:sp>
        <p:nvSpPr>
          <p:cNvPr id="312323" name="Rectangle 3"/>
          <p:cNvSpPr>
            <a:spLocks noChangeArrowheads="1"/>
          </p:cNvSpPr>
          <p:nvPr/>
        </p:nvSpPr>
        <p:spPr bwMode="auto">
          <a:xfrm>
            <a:off x="0" y="32099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12324" name="Rectangle 4"/>
          <p:cNvSpPr>
            <a:spLocks noChangeArrowheads="1"/>
          </p:cNvSpPr>
          <p:nvPr/>
        </p:nvSpPr>
        <p:spPr bwMode="auto">
          <a:xfrm>
            <a:off x="0" y="32099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31232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8067684"/>
              </p:ext>
            </p:extLst>
          </p:nvPr>
        </p:nvGraphicFramePr>
        <p:xfrm>
          <a:off x="1979613" y="2239963"/>
          <a:ext cx="5040312" cy="118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51" name="Equation" r:id="rId3" imgW="1854200" imgH="431800" progId="Equation.DSMT4">
                  <p:embed/>
                </p:oleObj>
              </mc:Choice>
              <mc:Fallback>
                <p:oleObj name="Equation" r:id="rId3" imgW="18542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2239963"/>
                        <a:ext cx="5040312" cy="1189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2326" name="Rectangle 6"/>
          <p:cNvSpPr>
            <a:spLocks noChangeArrowheads="1"/>
          </p:cNvSpPr>
          <p:nvPr/>
        </p:nvSpPr>
        <p:spPr bwMode="auto">
          <a:xfrm>
            <a:off x="252413" y="3562970"/>
            <a:ext cx="91440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zh-CN" altLang="en-US" sz="2800" dirty="0">
                <a:latin typeface="黑体" pitchFamily="2" charset="-122"/>
                <a:ea typeface="黑体" pitchFamily="2" charset="-122"/>
              </a:rPr>
              <a:t>广义顺序前进</a:t>
            </a:r>
            <a:r>
              <a:rPr lang="en-US" altLang="zh-CN" sz="2800" dirty="0">
                <a:latin typeface="黑体" pitchFamily="2" charset="-122"/>
                <a:ea typeface="黑体" pitchFamily="2" charset="-122"/>
              </a:rPr>
              <a:t>(</a:t>
            </a:r>
            <a:r>
              <a:rPr lang="zh-CN" altLang="en-US" sz="2800" dirty="0">
                <a:latin typeface="黑体" pitchFamily="2" charset="-122"/>
                <a:ea typeface="黑体" pitchFamily="2" charset="-122"/>
              </a:rPr>
              <a:t>后退</a:t>
            </a:r>
            <a:r>
              <a:rPr lang="en-US" altLang="zh-CN" sz="2800" dirty="0">
                <a:latin typeface="黑体" pitchFamily="2" charset="-122"/>
                <a:ea typeface="黑体" pitchFamily="2" charset="-122"/>
              </a:rPr>
              <a:t>)</a:t>
            </a:r>
            <a:r>
              <a:rPr lang="zh-CN" altLang="en-US" sz="2800" dirty="0">
                <a:latin typeface="黑体" pitchFamily="2" charset="-122"/>
                <a:ea typeface="黑体" pitchFamily="2" charset="-122"/>
              </a:rPr>
              <a:t>法 </a:t>
            </a: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Generalized Sequential Forward(Backward) Selection, 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1232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9857314"/>
              </p:ext>
            </p:extLst>
          </p:nvPr>
        </p:nvGraphicFramePr>
        <p:xfrm>
          <a:off x="827088" y="4616872"/>
          <a:ext cx="3600450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52" name="Equation" r:id="rId5" imgW="1434960" imgH="190440" progId="Equation.DSMT4">
                  <p:embed/>
                </p:oleObj>
              </mc:Choice>
              <mc:Fallback>
                <p:oleObj name="Equation" r:id="rId5" imgW="1434960" imgH="190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4616872"/>
                        <a:ext cx="3600450" cy="468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2328" name="Rectangle 8"/>
          <p:cNvSpPr>
            <a:spLocks noChangeArrowheads="1"/>
          </p:cNvSpPr>
          <p:nvPr/>
        </p:nvSpPr>
        <p:spPr bwMode="auto">
          <a:xfrm>
            <a:off x="0" y="32099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31232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5775836"/>
              </p:ext>
            </p:extLst>
          </p:nvPr>
        </p:nvGraphicFramePr>
        <p:xfrm>
          <a:off x="1908175" y="5162575"/>
          <a:ext cx="4464050" cy="1074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53" name="Equation" r:id="rId7" imgW="1816100" imgH="431800" progId="Equation.DSMT4">
                  <p:embed/>
                </p:oleObj>
              </mc:Choice>
              <mc:Fallback>
                <p:oleObj name="Equation" r:id="rId7" imgW="18161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5162575"/>
                        <a:ext cx="4464050" cy="1074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6198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60648"/>
            <a:ext cx="8229600" cy="990600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降维</a:t>
            </a:r>
            <a:r>
              <a:rPr lang="en-US" altLang="zh-CN" sz="3200" dirty="0"/>
              <a:t>(Dimensionality Reduction)</a:t>
            </a:r>
            <a:endParaRPr lang="zh-CN" altLang="en-US" sz="3200" dirty="0"/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>
          <a:xfrm>
            <a:off x="3059832" y="1412776"/>
            <a:ext cx="5626968" cy="487680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5000"/>
              </a:lnSpc>
              <a:buNone/>
            </a:pP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从高维空间映射到低维空间</a:t>
            </a:r>
            <a:endParaRPr lang="en-US" altLang="zh-CN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endParaRPr lang="en-US" altLang="zh-CN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endParaRPr lang="en-US" altLang="zh-CN" sz="2400" dirty="0"/>
          </a:p>
          <a:p>
            <a:pPr marL="0" indent="0">
              <a:lnSpc>
                <a:spcPct val="125000"/>
              </a:lnSpc>
              <a:buNone/>
            </a:pP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降低计算的复杂度</a:t>
            </a:r>
            <a:r>
              <a:rPr lang="zh-CN" altLang="en-US" dirty="0"/>
              <a:t>：</a:t>
            </a:r>
            <a:endParaRPr lang="en-US" altLang="zh-CN" sz="2400" dirty="0"/>
          </a:p>
          <a:p>
            <a:pPr marL="274320" lvl="1" indent="0">
              <a:lnSpc>
                <a:spcPct val="125000"/>
              </a:lnSpc>
              <a:buNone/>
            </a:pPr>
            <a:r>
              <a:rPr lang="zh-CN" altLang="en-US" b="1" dirty="0"/>
              <a:t>降低存储器的占用；</a:t>
            </a:r>
            <a:endParaRPr lang="en-US" altLang="zh-CN" b="1" dirty="0"/>
          </a:p>
          <a:p>
            <a:pPr marL="274320" lvl="1" indent="0">
              <a:lnSpc>
                <a:spcPct val="125000"/>
              </a:lnSpc>
              <a:buNone/>
            </a:pPr>
            <a:r>
              <a:rPr lang="zh-CN" altLang="en-US" b="1" dirty="0"/>
              <a:t>提高分类器的识别速度；</a:t>
            </a:r>
            <a:endParaRPr lang="en-US" altLang="zh-CN" b="1" dirty="0"/>
          </a:p>
          <a:p>
            <a:pPr lvl="1">
              <a:lnSpc>
                <a:spcPct val="125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提高分类器的性能：</a:t>
            </a:r>
            <a:endParaRPr lang="en-US" altLang="zh-CN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74320" lvl="1" indent="0">
              <a:lnSpc>
                <a:spcPct val="125000"/>
              </a:lnSpc>
              <a:buNone/>
            </a:pPr>
            <a:r>
              <a:rPr lang="zh-CN" altLang="en-US" sz="2200" b="1" dirty="0"/>
              <a:t>降低分类器的复杂度，提高泛化能力；</a:t>
            </a:r>
            <a:endParaRPr lang="en-US" altLang="zh-CN" sz="2200" b="1" dirty="0"/>
          </a:p>
          <a:p>
            <a:pPr marL="274320" lvl="1" indent="0">
              <a:lnSpc>
                <a:spcPct val="125000"/>
              </a:lnSpc>
              <a:buNone/>
            </a:pPr>
            <a:r>
              <a:rPr lang="zh-CN" altLang="en-US" sz="2200" b="1" dirty="0"/>
              <a:t>有可能丢失可分性信息，降低分类准确率；</a:t>
            </a:r>
            <a:endParaRPr lang="en-US" altLang="zh-CN" sz="2200" b="1" dirty="0"/>
          </a:p>
        </p:txBody>
      </p:sp>
      <p:pic>
        <p:nvPicPr>
          <p:cNvPr id="159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91" y="1196752"/>
            <a:ext cx="1687569" cy="5445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3347864" y="2060848"/>
            <a:ext cx="5040560" cy="529633"/>
            <a:chOff x="3491880" y="2204864"/>
            <a:chExt cx="4817059" cy="3968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/>
                <p:cNvSpPr/>
                <p:nvPr/>
              </p:nvSpPr>
              <p:spPr>
                <a:xfrm>
                  <a:off x="3491880" y="2204864"/>
                  <a:ext cx="3456384" cy="39689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b="1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altLang="zh-CN" sz="2000" dirty="0"/>
                </a:p>
              </p:txBody>
            </p:sp>
          </mc:Choice>
          <mc:Fallback xmlns="">
            <p:sp>
              <p:nvSpPr>
                <p:cNvPr id="2" name="Rectangle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1880" y="2204864"/>
                  <a:ext cx="3456384" cy="396891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6660232" y="2263021"/>
                  <a:ext cx="1648707" cy="30026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zh-CN" altLang="en-US" sz="2000" i="1" smtClean="0">
                                <a:latin typeface="Cambria Math"/>
                                <a:ea typeface="微软雅黑" panose="020B0503020204020204" pitchFamily="34" charset="-122"/>
                              </a:rPr>
                              <m:t>其中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&lt;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0232" y="2263021"/>
                  <a:ext cx="1648707" cy="300263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8207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334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3598035"/>
              </p:ext>
            </p:extLst>
          </p:nvPr>
        </p:nvGraphicFramePr>
        <p:xfrm>
          <a:off x="755650" y="836613"/>
          <a:ext cx="3960813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89" name="Equation" r:id="rId3" imgW="1218960" imgH="177480" progId="Equation.DSMT4">
                  <p:embed/>
                </p:oleObj>
              </mc:Choice>
              <mc:Fallback>
                <p:oleObj name="Equation" r:id="rId3" imgW="121896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836613"/>
                        <a:ext cx="3960813" cy="600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33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916113"/>
            <a:ext cx="8269287" cy="160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2241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67544" y="1628800"/>
            <a:ext cx="7786688" cy="4176464"/>
          </a:xfrm>
        </p:spPr>
        <p:txBody>
          <a:bodyPr>
            <a:normAutofit lnSpcReduction="10000"/>
          </a:bodyPr>
          <a:lstStyle/>
          <a:p>
            <a:r>
              <a:rPr lang="zh-CN" altLang="en-US" sz="2700" b="1" dirty="0">
                <a:latin typeface="宋体" pitchFamily="2" charset="-122"/>
                <a:ea typeface="宋体" pitchFamily="2" charset="-122"/>
              </a:rPr>
              <a:t>特征选择：从原始</a:t>
            </a:r>
            <a:r>
              <a:rPr lang="en-US" altLang="zh-CN" sz="2700" b="1" dirty="0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x</a:t>
            </a:r>
            <a:r>
              <a:rPr lang="zh-CN" altLang="en-US" sz="2700" b="1" dirty="0">
                <a:latin typeface="宋体" pitchFamily="2" charset="-122"/>
                <a:ea typeface="宋体" pitchFamily="2" charset="-122"/>
              </a:rPr>
              <a:t>中选出若干维特征</a:t>
            </a:r>
          </a:p>
          <a:p>
            <a:r>
              <a:rPr lang="zh-CN" altLang="en-US" sz="2700" b="1" dirty="0">
                <a:latin typeface="宋体" pitchFamily="2" charset="-122"/>
                <a:ea typeface="宋体" pitchFamily="2" charset="-122"/>
              </a:rPr>
              <a:t>特征提取：对原始特征进行函数变换得到新特征</a:t>
            </a:r>
          </a:p>
          <a:p>
            <a:endParaRPr lang="zh-CN" altLang="en-US" sz="2700" b="1" dirty="0">
              <a:latin typeface="宋体" pitchFamily="2" charset="-122"/>
              <a:ea typeface="宋体" pitchFamily="2" charset="-122"/>
            </a:endParaRPr>
          </a:p>
          <a:p>
            <a:endParaRPr lang="zh-CN" altLang="en-US" sz="2700" b="1" dirty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b="1" dirty="0">
                <a:latin typeface="宋体" pitchFamily="2" charset="-122"/>
                <a:ea typeface="宋体" pitchFamily="2" charset="-122"/>
              </a:rPr>
              <a:t>线性特征提取方法：</a:t>
            </a:r>
          </a:p>
          <a:p>
            <a:endParaRPr lang="zh-CN" altLang="en-US" sz="2800" b="1" dirty="0">
              <a:latin typeface="宋体" pitchFamily="2" charset="-122"/>
              <a:ea typeface="宋体" pitchFamily="2" charset="-122"/>
            </a:endParaRPr>
          </a:p>
          <a:p>
            <a:endParaRPr lang="zh-CN" altLang="en-US" sz="2800" b="1" dirty="0">
              <a:latin typeface="宋体" pitchFamily="2" charset="-122"/>
              <a:ea typeface="宋体" pitchFamily="2" charset="-122"/>
            </a:endParaRPr>
          </a:p>
          <a:p>
            <a:pPr lvl="2">
              <a:buClr>
                <a:srgbClr val="002060"/>
              </a:buClr>
              <a:buFont typeface="Wingdings" pitchFamily="2" charset="2"/>
              <a:buChar char="Ø"/>
            </a:pPr>
            <a:r>
              <a:rPr lang="zh-CN" altLang="en-US" sz="2600" dirty="0">
                <a:latin typeface="宋体" pitchFamily="2" charset="-122"/>
                <a:ea typeface="宋体" pitchFamily="2" charset="-122"/>
              </a:rPr>
              <a:t>主成分分析</a:t>
            </a:r>
          </a:p>
          <a:p>
            <a:pPr lvl="2">
              <a:buClr>
                <a:srgbClr val="002060"/>
              </a:buClr>
              <a:buFont typeface="Wingdings" pitchFamily="2" charset="2"/>
              <a:buChar char="Ø"/>
            </a:pPr>
            <a:r>
              <a:rPr lang="en-US" altLang="zh-CN" sz="2600" dirty="0">
                <a:latin typeface="宋体" pitchFamily="2" charset="-122"/>
                <a:ea typeface="宋体" pitchFamily="2" charset="-122"/>
              </a:rPr>
              <a:t>Fisher</a:t>
            </a:r>
            <a:r>
              <a:rPr lang="zh-CN" altLang="en-US" sz="2600" dirty="0">
                <a:latin typeface="宋体" pitchFamily="2" charset="-122"/>
                <a:ea typeface="宋体" pitchFamily="2" charset="-122"/>
              </a:rPr>
              <a:t>判别分析</a:t>
            </a:r>
          </a:p>
          <a:p>
            <a:endParaRPr lang="zh-CN" altLang="en-US" sz="1800" dirty="0">
              <a:latin typeface="宋体" pitchFamily="2" charset="-122"/>
              <a:ea typeface="宋体" pitchFamily="2" charset="-122"/>
            </a:endParaRPr>
          </a:p>
          <a:p>
            <a:endParaRPr lang="zh-CN" altLang="en-US" sz="2800" dirty="0">
              <a:latin typeface="宋体" pitchFamily="2" charset="-122"/>
              <a:ea typeface="宋体" pitchFamily="2" charset="-122"/>
            </a:endParaRPr>
          </a:p>
          <a:p>
            <a:endParaRPr lang="en-US" altLang="zh-CN" sz="2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14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5.3</a:t>
            </a:r>
            <a:r>
              <a:rPr lang="zh-CN" altLang="en-US" dirty="0"/>
              <a:t>特征提取</a:t>
            </a:r>
          </a:p>
        </p:txBody>
      </p:sp>
      <p:graphicFrame>
        <p:nvGraphicFramePr>
          <p:cNvPr id="314372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6203263"/>
              </p:ext>
            </p:extLst>
          </p:nvPr>
        </p:nvGraphicFramePr>
        <p:xfrm>
          <a:off x="3707904" y="2636912"/>
          <a:ext cx="1920213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56" name="Equation" r:id="rId3" imgW="507960" imgH="190440" progId="Equation.DSMT4">
                  <p:embed/>
                </p:oleObj>
              </mc:Choice>
              <mc:Fallback>
                <p:oleObj name="Equation" r:id="rId3" imgW="507960" imgH="190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7904" y="2636912"/>
                        <a:ext cx="1920213" cy="720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438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9497980"/>
              </p:ext>
            </p:extLst>
          </p:nvPr>
        </p:nvGraphicFramePr>
        <p:xfrm>
          <a:off x="3707904" y="4005064"/>
          <a:ext cx="1584176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57" name="Equation" r:id="rId5" imgW="419040" imgH="190440" progId="Equation.DSMT4">
                  <p:embed/>
                </p:oleObj>
              </mc:Choice>
              <mc:Fallback>
                <p:oleObj name="Equation" r:id="rId5" imgW="419040" imgH="190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7904" y="4005064"/>
                        <a:ext cx="1584176" cy="720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17219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686800" cy="1371600"/>
          </a:xfrm>
        </p:spPr>
        <p:txBody>
          <a:bodyPr/>
          <a:lstStyle/>
          <a:p>
            <a:r>
              <a:rPr lang="en-US" altLang="zh-CN" sz="4000" dirty="0"/>
              <a:t>5.3.1</a:t>
            </a:r>
            <a:r>
              <a:rPr lang="zh-CN" altLang="en-US" sz="4000" dirty="0"/>
              <a:t>主成分分析</a:t>
            </a:r>
            <a:br>
              <a:rPr lang="zh-CN" altLang="en-US" sz="4000" dirty="0"/>
            </a:br>
            <a:r>
              <a:rPr lang="zh-CN" altLang="en-US" sz="3400" dirty="0"/>
              <a:t>（</a:t>
            </a:r>
            <a:r>
              <a:rPr lang="en-US" altLang="zh-CN" sz="3400" dirty="0"/>
              <a:t>PCA</a:t>
            </a:r>
            <a:r>
              <a:rPr lang="zh-CN" altLang="en-US" sz="3400" dirty="0"/>
              <a:t>，</a:t>
            </a:r>
            <a:r>
              <a:rPr lang="en-US" altLang="zh-CN" sz="3400" dirty="0"/>
              <a:t>Principal Component Analysis</a:t>
            </a:r>
            <a:r>
              <a:rPr lang="zh-CN" altLang="en-US" sz="3400" dirty="0"/>
              <a:t>）</a:t>
            </a:r>
          </a:p>
        </p:txBody>
      </p:sp>
      <p:sp>
        <p:nvSpPr>
          <p:cNvPr id="214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189163"/>
            <a:ext cx="8229600" cy="367823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b="1"/>
              <a:t>PCA</a:t>
            </a:r>
            <a:r>
              <a:rPr lang="zh-CN" altLang="en-US" b="1"/>
              <a:t>是一种最常用的线性成分分析方法；</a:t>
            </a:r>
          </a:p>
          <a:p>
            <a:pPr>
              <a:lnSpc>
                <a:spcPct val="90000"/>
              </a:lnSpc>
            </a:pPr>
            <a:endParaRPr lang="zh-CN" altLang="en-US" b="1"/>
          </a:p>
          <a:p>
            <a:pPr>
              <a:lnSpc>
                <a:spcPct val="90000"/>
              </a:lnSpc>
            </a:pPr>
            <a:r>
              <a:rPr lang="en-US" altLang="zh-CN" b="1"/>
              <a:t>PCA</a:t>
            </a:r>
            <a:r>
              <a:rPr lang="zh-CN" altLang="en-US" b="1"/>
              <a:t>的主要思想是寻找到数据的主轴方向，由主轴构成一个新的坐标系（维数可以比原维数低），然后数据由原坐标系向新的坐标系投影。</a:t>
            </a:r>
          </a:p>
          <a:p>
            <a:pPr>
              <a:lnSpc>
                <a:spcPct val="90000"/>
              </a:lnSpc>
            </a:pPr>
            <a:endParaRPr lang="zh-CN" altLang="en-US" b="1"/>
          </a:p>
          <a:p>
            <a:pPr>
              <a:lnSpc>
                <a:spcPct val="90000"/>
              </a:lnSpc>
            </a:pPr>
            <a:r>
              <a:rPr lang="en-US" altLang="zh-CN" b="1"/>
              <a:t>PCA</a:t>
            </a:r>
            <a:r>
              <a:rPr lang="zh-CN" altLang="en-US" b="1"/>
              <a:t>的其它名称：离散</a:t>
            </a:r>
            <a:r>
              <a:rPr lang="en-US" altLang="zh-CN" b="1"/>
              <a:t>K-L</a:t>
            </a:r>
            <a:r>
              <a:rPr lang="zh-CN" altLang="en-US" b="1"/>
              <a:t>变换，</a:t>
            </a:r>
            <a:r>
              <a:rPr lang="en-US" altLang="zh-CN" b="1"/>
              <a:t>Hotelling</a:t>
            </a:r>
            <a:r>
              <a:rPr lang="zh-CN" altLang="en-US" b="1"/>
              <a:t>变换；</a:t>
            </a:r>
          </a:p>
        </p:txBody>
      </p:sp>
    </p:spTree>
    <p:extLst>
      <p:ext uri="{BB962C8B-B14F-4D97-AF65-F5344CB8AC3E}">
        <p14:creationId xmlns:p14="http://schemas.microsoft.com/office/powerpoint/2010/main" val="1998153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277813"/>
            <a:ext cx="8569325" cy="1206500"/>
          </a:xfrm>
        </p:spPr>
        <p:txBody>
          <a:bodyPr/>
          <a:lstStyle/>
          <a:p>
            <a:r>
              <a:rPr lang="zh-CN" altLang="en-US" sz="3000" dirty="0">
                <a:latin typeface="Times New Roman" pitchFamily="18" charset="0"/>
              </a:rPr>
              <a:t>问题：有</a:t>
            </a:r>
            <a:r>
              <a:rPr lang="en-US" altLang="zh-CN" sz="3000" i="1" dirty="0">
                <a:latin typeface="Times New Roman" pitchFamily="18" charset="0"/>
              </a:rPr>
              <a:t>n</a:t>
            </a:r>
            <a:r>
              <a:rPr lang="zh-CN" altLang="en-US" sz="3000" dirty="0">
                <a:latin typeface="Times New Roman" pitchFamily="18" charset="0"/>
              </a:rPr>
              <a:t>个</a:t>
            </a:r>
            <a:r>
              <a:rPr lang="en-US" altLang="zh-CN" sz="3000" i="1" dirty="0">
                <a:latin typeface="Times New Roman" pitchFamily="18" charset="0"/>
              </a:rPr>
              <a:t>d</a:t>
            </a:r>
            <a:r>
              <a:rPr lang="zh-CN" altLang="en-US" sz="3000" dirty="0">
                <a:latin typeface="Times New Roman" pitchFamily="18" charset="0"/>
              </a:rPr>
              <a:t>维样本，</a:t>
            </a:r>
            <a:r>
              <a:rPr lang="en-US" altLang="zh-CN" sz="3000" b="1" dirty="0">
                <a:latin typeface="Times New Roman" pitchFamily="18" charset="0"/>
              </a:rPr>
              <a:t>x</a:t>
            </a:r>
            <a:r>
              <a:rPr lang="en-US" altLang="zh-CN" sz="3000" baseline="-25000" dirty="0">
                <a:latin typeface="Times New Roman" pitchFamily="18" charset="0"/>
              </a:rPr>
              <a:t>1</a:t>
            </a:r>
            <a:r>
              <a:rPr lang="en-US" altLang="zh-CN" sz="3000" dirty="0">
                <a:latin typeface="Times New Roman" pitchFamily="18" charset="0"/>
              </a:rPr>
              <a:t>,</a:t>
            </a:r>
            <a:r>
              <a:rPr lang="en-US" altLang="zh-CN" sz="3000" b="1" dirty="0">
                <a:latin typeface="Times New Roman" pitchFamily="18" charset="0"/>
              </a:rPr>
              <a:t>x</a:t>
            </a:r>
            <a:r>
              <a:rPr lang="en-US" altLang="zh-CN" sz="3000" baseline="-25000" dirty="0">
                <a:latin typeface="Times New Roman" pitchFamily="18" charset="0"/>
              </a:rPr>
              <a:t>2</a:t>
            </a:r>
            <a:r>
              <a:rPr lang="en-US" altLang="zh-CN" sz="3000" dirty="0">
                <a:latin typeface="Times New Roman" pitchFamily="18" charset="0"/>
              </a:rPr>
              <a:t>,…,</a:t>
            </a:r>
            <a:r>
              <a:rPr lang="en-US" altLang="zh-CN" sz="3000" b="1" dirty="0" err="1">
                <a:latin typeface="Times New Roman" pitchFamily="18" charset="0"/>
              </a:rPr>
              <a:t>x</a:t>
            </a:r>
            <a:r>
              <a:rPr lang="en-US" altLang="zh-CN" sz="3000" baseline="-25000" dirty="0" err="1">
                <a:latin typeface="Times New Roman" pitchFamily="18" charset="0"/>
              </a:rPr>
              <a:t>n</a:t>
            </a:r>
            <a:r>
              <a:rPr lang="en-US" altLang="zh-CN" sz="3000" dirty="0">
                <a:latin typeface="Times New Roman" pitchFamily="18" charset="0"/>
              </a:rPr>
              <a:t>,</a:t>
            </a:r>
            <a:r>
              <a:rPr lang="zh-CN" altLang="en-US" sz="3000" dirty="0">
                <a:latin typeface="Times New Roman" pitchFamily="18" charset="0"/>
              </a:rPr>
              <a:t>如何仅用一个样本</a:t>
            </a:r>
            <a:r>
              <a:rPr lang="en-US" altLang="zh-CN" sz="3000" b="1" dirty="0">
                <a:latin typeface="Times New Roman" pitchFamily="18" charset="0"/>
              </a:rPr>
              <a:t>x</a:t>
            </a:r>
            <a:r>
              <a:rPr lang="en-US" altLang="zh-CN" sz="3000" baseline="-25000" dirty="0">
                <a:latin typeface="Times New Roman" pitchFamily="18" charset="0"/>
              </a:rPr>
              <a:t>0</a:t>
            </a:r>
            <a:r>
              <a:rPr lang="zh-CN" altLang="en-US" sz="3000" dirty="0">
                <a:latin typeface="Times New Roman" pitchFamily="18" charset="0"/>
              </a:rPr>
              <a:t>代表这些样本，使误差准则函数最小？</a:t>
            </a:r>
          </a:p>
        </p:txBody>
      </p:sp>
      <p:graphicFrame>
        <p:nvGraphicFramePr>
          <p:cNvPr id="215043" name="Object 3"/>
          <p:cNvGraphicFramePr>
            <a:graphicFrameLocks noChangeAspect="1"/>
          </p:cNvGraphicFramePr>
          <p:nvPr/>
        </p:nvGraphicFramePr>
        <p:xfrm>
          <a:off x="431800" y="1676400"/>
          <a:ext cx="3016250" cy="1049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446" name="Equation" r:id="rId3" imgW="1358640" imgH="431640" progId="Equation.DSMT4">
                  <p:embed/>
                </p:oleObj>
              </mc:Choice>
              <mc:Fallback>
                <p:oleObj name="Equation" r:id="rId3" imgW="135864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0" y="1676400"/>
                        <a:ext cx="3016250" cy="1049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44" name="Line 4"/>
          <p:cNvSpPr>
            <a:spLocks noChangeShapeType="1"/>
          </p:cNvSpPr>
          <p:nvPr/>
        </p:nvSpPr>
        <p:spPr bwMode="auto">
          <a:xfrm>
            <a:off x="3960813" y="2181225"/>
            <a:ext cx="503237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15045" name="Object 5"/>
          <p:cNvGraphicFramePr>
            <a:graphicFrameLocks noChangeAspect="1"/>
          </p:cNvGraphicFramePr>
          <p:nvPr/>
        </p:nvGraphicFramePr>
        <p:xfrm>
          <a:off x="4537075" y="1676400"/>
          <a:ext cx="2368550" cy="1049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447" name="Equation" r:id="rId5" imgW="1066680" imgH="431640" progId="Equation.DSMT4">
                  <p:embed/>
                </p:oleObj>
              </mc:Choice>
              <mc:Fallback>
                <p:oleObj name="Equation" r:id="rId5" imgW="10666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7075" y="1676400"/>
                        <a:ext cx="2368550" cy="1049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46" name="Object 6"/>
          <p:cNvGraphicFramePr>
            <a:graphicFrameLocks noChangeAspect="1"/>
          </p:cNvGraphicFramePr>
          <p:nvPr/>
        </p:nvGraphicFramePr>
        <p:xfrm>
          <a:off x="1368425" y="2540000"/>
          <a:ext cx="3663950" cy="1049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448" name="Equation" r:id="rId7" imgW="1650960" imgH="431640" progId="Equation.DSMT4">
                  <p:embed/>
                </p:oleObj>
              </mc:Choice>
              <mc:Fallback>
                <p:oleObj name="Equation" r:id="rId7" imgW="16509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8425" y="2540000"/>
                        <a:ext cx="3663950" cy="1049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47" name="Object 7"/>
          <p:cNvGraphicFramePr>
            <a:graphicFrameLocks noChangeAspect="1"/>
          </p:cNvGraphicFramePr>
          <p:nvPr/>
        </p:nvGraphicFramePr>
        <p:xfrm>
          <a:off x="1295400" y="3435350"/>
          <a:ext cx="7215188" cy="1049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449" name="Equation" r:id="rId9" imgW="3251160" imgH="431640" progId="Equation.DSMT4">
                  <p:embed/>
                </p:oleObj>
              </mc:Choice>
              <mc:Fallback>
                <p:oleObj name="Equation" r:id="rId9" imgW="32511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435350"/>
                        <a:ext cx="7215188" cy="1049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48" name="Object 8"/>
          <p:cNvGraphicFramePr>
            <a:graphicFrameLocks noChangeAspect="1"/>
          </p:cNvGraphicFramePr>
          <p:nvPr/>
        </p:nvGraphicFramePr>
        <p:xfrm>
          <a:off x="1295400" y="4340225"/>
          <a:ext cx="7215188" cy="1049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450" name="Equation" r:id="rId11" imgW="3251160" imgH="431640" progId="Equation.DSMT4">
                  <p:embed/>
                </p:oleObj>
              </mc:Choice>
              <mc:Fallback>
                <p:oleObj name="Equation" r:id="rId11" imgW="32511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340225"/>
                        <a:ext cx="7215188" cy="1049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49" name="Line 9"/>
          <p:cNvSpPr>
            <a:spLocks noChangeShapeType="1"/>
          </p:cNvSpPr>
          <p:nvPr/>
        </p:nvSpPr>
        <p:spPr bwMode="auto">
          <a:xfrm>
            <a:off x="5040313" y="5419725"/>
            <a:ext cx="1439862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15050" name="Object 10"/>
          <p:cNvGraphicFramePr>
            <a:graphicFrameLocks noChangeAspect="1"/>
          </p:cNvGraphicFramePr>
          <p:nvPr/>
        </p:nvGraphicFramePr>
        <p:xfrm>
          <a:off x="5414963" y="5419725"/>
          <a:ext cx="53657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451" name="Equation" r:id="rId13" imgW="241200" imgH="177480" progId="Equation.DSMT4">
                  <p:embed/>
                </p:oleObj>
              </mc:Choice>
              <mc:Fallback>
                <p:oleObj name="Equation" r:id="rId13" imgW="24120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4963" y="5419725"/>
                        <a:ext cx="536575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51" name="Line 11"/>
          <p:cNvSpPr>
            <a:spLocks noChangeShapeType="1"/>
          </p:cNvSpPr>
          <p:nvPr/>
        </p:nvSpPr>
        <p:spPr bwMode="auto">
          <a:xfrm>
            <a:off x="6854825" y="5419725"/>
            <a:ext cx="1439863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052" name="Rectangle 12"/>
          <p:cNvSpPr>
            <a:spLocks noChangeArrowheads="1"/>
          </p:cNvSpPr>
          <p:nvPr/>
        </p:nvSpPr>
        <p:spPr bwMode="auto">
          <a:xfrm>
            <a:off x="6911975" y="5492750"/>
            <a:ext cx="1692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rgbClr val="FF3300"/>
                </a:solidFill>
              </a:rPr>
              <a:t>不依赖于</a:t>
            </a:r>
            <a:r>
              <a:rPr lang="en-US" altLang="zh-CN" sz="2400" b="1">
                <a:solidFill>
                  <a:srgbClr val="FF3300"/>
                </a:solidFill>
              </a:rPr>
              <a:t>x</a:t>
            </a:r>
            <a:r>
              <a:rPr lang="en-US" altLang="zh-CN" sz="2400" b="1" baseline="-25000">
                <a:solidFill>
                  <a:srgbClr val="FF3300"/>
                </a:solidFill>
              </a:rPr>
              <a:t>0</a:t>
            </a:r>
            <a:endParaRPr lang="en-US" altLang="zh-CN" sz="2400" b="1">
              <a:solidFill>
                <a:srgbClr val="FF3300"/>
              </a:solidFill>
            </a:endParaRPr>
          </a:p>
        </p:txBody>
      </p:sp>
      <p:sp>
        <p:nvSpPr>
          <p:cNvPr id="215053" name="Line 13"/>
          <p:cNvSpPr>
            <a:spLocks noChangeShapeType="1"/>
          </p:cNvSpPr>
          <p:nvPr/>
        </p:nvSpPr>
        <p:spPr bwMode="auto">
          <a:xfrm>
            <a:off x="2103438" y="5275263"/>
            <a:ext cx="935037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054" name="Rectangle 14"/>
          <p:cNvSpPr>
            <a:spLocks noChangeArrowheads="1"/>
          </p:cNvSpPr>
          <p:nvPr/>
        </p:nvSpPr>
        <p:spPr bwMode="auto">
          <a:xfrm>
            <a:off x="1511300" y="5492750"/>
            <a:ext cx="2881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400" b="1">
                <a:solidFill>
                  <a:srgbClr val="FF3300"/>
                </a:solidFill>
              </a:rPr>
              <a:t>x</a:t>
            </a:r>
            <a:r>
              <a:rPr lang="en-US" altLang="zh-CN" sz="2400" b="1" baseline="-25000">
                <a:solidFill>
                  <a:srgbClr val="FF3300"/>
                </a:solidFill>
              </a:rPr>
              <a:t>0</a:t>
            </a:r>
            <a:r>
              <a:rPr lang="en-US" altLang="zh-CN" sz="2400" b="1">
                <a:solidFill>
                  <a:srgbClr val="FF3300"/>
                </a:solidFill>
              </a:rPr>
              <a:t>=m</a:t>
            </a:r>
            <a:r>
              <a:rPr lang="zh-CN" altLang="en-US" sz="2400" b="1">
                <a:solidFill>
                  <a:srgbClr val="FF3300"/>
                </a:solidFill>
              </a:rPr>
              <a:t>时取得最小值</a:t>
            </a:r>
          </a:p>
        </p:txBody>
      </p:sp>
    </p:spTree>
    <p:extLst>
      <p:ext uri="{BB962C8B-B14F-4D97-AF65-F5344CB8AC3E}">
        <p14:creationId xmlns:p14="http://schemas.microsoft.com/office/powerpoint/2010/main" val="377796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5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15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1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15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15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15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15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15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15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15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44" grpId="0" animBg="1"/>
      <p:bldP spid="215049" grpId="0" animBg="1"/>
      <p:bldP spid="215051" grpId="0" animBg="1"/>
      <p:bldP spid="215052" grpId="0"/>
      <p:bldP spid="215053" grpId="0" animBg="1"/>
      <p:bldP spid="21505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ChangeArrowheads="1"/>
          </p:cNvSpPr>
          <p:nvPr/>
        </p:nvSpPr>
        <p:spPr bwMode="auto">
          <a:xfrm>
            <a:off x="323850" y="404813"/>
            <a:ext cx="668163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>
                <a:latin typeface="仿宋_GB2312" pitchFamily="49" charset="-122"/>
                <a:ea typeface="仿宋_GB2312" pitchFamily="49" charset="-122"/>
              </a:rPr>
              <a:t>样本均值是样本数据集的零维表达。</a:t>
            </a:r>
          </a:p>
          <a:p>
            <a:r>
              <a:rPr lang="zh-CN" altLang="en-US" sz="2400" b="1">
                <a:latin typeface="仿宋_GB2312" pitchFamily="49" charset="-122"/>
                <a:ea typeface="仿宋_GB2312" pitchFamily="49" charset="-122"/>
              </a:rPr>
              <a:t>将样本数据集的空间分布，压缩为一个均值点。</a:t>
            </a:r>
          </a:p>
        </p:txBody>
      </p:sp>
      <p:sp>
        <p:nvSpPr>
          <p:cNvPr id="216067" name="Line 3"/>
          <p:cNvSpPr>
            <a:spLocks noChangeShapeType="1"/>
          </p:cNvSpPr>
          <p:nvPr/>
        </p:nvSpPr>
        <p:spPr bwMode="auto">
          <a:xfrm>
            <a:off x="6877050" y="1052513"/>
            <a:ext cx="4318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16068" name="Rectangle 4"/>
          <p:cNvSpPr>
            <a:spLocks noChangeArrowheads="1"/>
          </p:cNvSpPr>
          <p:nvPr/>
        </p:nvSpPr>
        <p:spPr bwMode="auto">
          <a:xfrm>
            <a:off x="7380288" y="404813"/>
            <a:ext cx="147637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 b="1">
                <a:solidFill>
                  <a:srgbClr val="FF3300"/>
                </a:solidFill>
                <a:latin typeface="仿宋_GB2312" pitchFamily="49" charset="-122"/>
                <a:ea typeface="仿宋_GB2312" pitchFamily="49" charset="-122"/>
              </a:rPr>
              <a:t>简单，但不能反映样本间的差异</a:t>
            </a:r>
          </a:p>
        </p:txBody>
      </p:sp>
      <p:sp>
        <p:nvSpPr>
          <p:cNvPr id="216069" name="Line 5"/>
          <p:cNvSpPr>
            <a:spLocks noChangeShapeType="1"/>
          </p:cNvSpPr>
          <p:nvPr/>
        </p:nvSpPr>
        <p:spPr bwMode="auto">
          <a:xfrm>
            <a:off x="827088" y="5373688"/>
            <a:ext cx="38179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16070" name="Line 6"/>
          <p:cNvSpPr>
            <a:spLocks noChangeShapeType="1"/>
          </p:cNvSpPr>
          <p:nvPr/>
        </p:nvSpPr>
        <p:spPr bwMode="auto">
          <a:xfrm flipV="1">
            <a:off x="827088" y="2636838"/>
            <a:ext cx="1587" cy="27368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16071" name="Oval 7"/>
          <p:cNvSpPr>
            <a:spLocks noChangeArrowheads="1"/>
          </p:cNvSpPr>
          <p:nvPr/>
        </p:nvSpPr>
        <p:spPr bwMode="auto">
          <a:xfrm flipV="1">
            <a:off x="2557463" y="4581525"/>
            <a:ext cx="71437" cy="71438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16072" name="Oval 8"/>
          <p:cNvSpPr>
            <a:spLocks noChangeArrowheads="1"/>
          </p:cNvSpPr>
          <p:nvPr/>
        </p:nvSpPr>
        <p:spPr bwMode="auto">
          <a:xfrm flipV="1">
            <a:off x="1836738" y="4149725"/>
            <a:ext cx="71437" cy="71438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16073" name="Oval 9"/>
          <p:cNvSpPr>
            <a:spLocks noChangeArrowheads="1"/>
          </p:cNvSpPr>
          <p:nvPr/>
        </p:nvSpPr>
        <p:spPr bwMode="auto">
          <a:xfrm flipV="1">
            <a:off x="2700338" y="3717925"/>
            <a:ext cx="71437" cy="71438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16074" name="Oval 10"/>
          <p:cNvSpPr>
            <a:spLocks noChangeArrowheads="1"/>
          </p:cNvSpPr>
          <p:nvPr/>
        </p:nvSpPr>
        <p:spPr bwMode="auto">
          <a:xfrm flipV="1">
            <a:off x="3276600" y="4222750"/>
            <a:ext cx="71438" cy="71438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16075" name="Oval 11"/>
          <p:cNvSpPr>
            <a:spLocks noChangeArrowheads="1"/>
          </p:cNvSpPr>
          <p:nvPr/>
        </p:nvSpPr>
        <p:spPr bwMode="auto">
          <a:xfrm flipV="1">
            <a:off x="2124075" y="4941888"/>
            <a:ext cx="71438" cy="7143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16076" name="Oval 12"/>
          <p:cNvSpPr>
            <a:spLocks noChangeArrowheads="1"/>
          </p:cNvSpPr>
          <p:nvPr/>
        </p:nvSpPr>
        <p:spPr bwMode="auto">
          <a:xfrm flipV="1">
            <a:off x="3492500" y="3717925"/>
            <a:ext cx="71438" cy="71438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16077" name="Line 13"/>
          <p:cNvSpPr>
            <a:spLocks noChangeShapeType="1"/>
          </p:cNvSpPr>
          <p:nvPr/>
        </p:nvSpPr>
        <p:spPr bwMode="auto">
          <a:xfrm flipV="1">
            <a:off x="1403350" y="2925763"/>
            <a:ext cx="3024188" cy="2305050"/>
          </a:xfrm>
          <a:prstGeom prst="line">
            <a:avLst/>
          </a:prstGeom>
          <a:noFill/>
          <a:ln w="19050">
            <a:solidFill>
              <a:schemeClr val="tx1"/>
            </a:solidFill>
            <a:prstDash val="lg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16078" name="Oval 14"/>
          <p:cNvSpPr>
            <a:spLocks noChangeArrowheads="1"/>
          </p:cNvSpPr>
          <p:nvPr/>
        </p:nvSpPr>
        <p:spPr bwMode="auto">
          <a:xfrm flipV="1">
            <a:off x="2627313" y="4221163"/>
            <a:ext cx="71437" cy="71437"/>
          </a:xfrm>
          <a:prstGeom prst="ellipse">
            <a:avLst/>
          </a:prstGeom>
          <a:solidFill>
            <a:srgbClr val="FF3300"/>
          </a:solidFill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16079" name="Rectangle 15"/>
          <p:cNvSpPr>
            <a:spLocks noChangeArrowheads="1"/>
          </p:cNvSpPr>
          <p:nvPr/>
        </p:nvSpPr>
        <p:spPr bwMode="auto">
          <a:xfrm>
            <a:off x="395288" y="1412875"/>
            <a:ext cx="62642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 b="1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零维表达改为“一维”表达，将数据集空间，压缩为一条过均值点的线</a:t>
            </a:r>
            <a:r>
              <a:rPr lang="zh-CN" altLang="en-US" sz="2400" b="1">
                <a:latin typeface="仿宋_GB2312" pitchFamily="49" charset="-122"/>
                <a:ea typeface="仿宋_GB2312" pitchFamily="49" charset="-122"/>
              </a:rPr>
              <a:t>。</a:t>
            </a:r>
          </a:p>
        </p:txBody>
      </p:sp>
      <p:sp>
        <p:nvSpPr>
          <p:cNvPr id="216080" name="Line 16"/>
          <p:cNvSpPr>
            <a:spLocks noChangeShapeType="1"/>
          </p:cNvSpPr>
          <p:nvPr/>
        </p:nvSpPr>
        <p:spPr bwMode="auto">
          <a:xfrm flipH="1">
            <a:off x="6877050" y="1412875"/>
            <a:ext cx="503238" cy="144463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16081" name="Rectangle 17"/>
          <p:cNvSpPr>
            <a:spLocks noChangeArrowheads="1"/>
          </p:cNvSpPr>
          <p:nvPr/>
        </p:nvSpPr>
        <p:spPr bwMode="auto">
          <a:xfrm>
            <a:off x="395288" y="2205038"/>
            <a:ext cx="8150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rgbClr val="FF3300"/>
                </a:solidFill>
                <a:latin typeface="仿宋_GB2312" pitchFamily="49" charset="-122"/>
                <a:ea typeface="仿宋_GB2312" pitchFamily="49" charset="-122"/>
              </a:rPr>
              <a:t>每个样本在直线上存在不同的投影，可以反映样本间的差异</a:t>
            </a:r>
          </a:p>
        </p:txBody>
      </p:sp>
      <p:sp>
        <p:nvSpPr>
          <p:cNvPr id="216082" name="Line 18"/>
          <p:cNvSpPr>
            <a:spLocks noChangeShapeType="1"/>
          </p:cNvSpPr>
          <p:nvPr/>
        </p:nvSpPr>
        <p:spPr bwMode="auto">
          <a:xfrm>
            <a:off x="2771775" y="3789363"/>
            <a:ext cx="215900" cy="2889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16083" name="Line 19"/>
          <p:cNvSpPr>
            <a:spLocks noChangeShapeType="1"/>
          </p:cNvSpPr>
          <p:nvPr/>
        </p:nvSpPr>
        <p:spPr bwMode="auto">
          <a:xfrm>
            <a:off x="3419475" y="3644900"/>
            <a:ext cx="144463" cy="1444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16084" name="Oval 20"/>
          <p:cNvSpPr>
            <a:spLocks noChangeArrowheads="1"/>
          </p:cNvSpPr>
          <p:nvPr/>
        </p:nvSpPr>
        <p:spPr bwMode="auto">
          <a:xfrm flipV="1">
            <a:off x="3421063" y="3646488"/>
            <a:ext cx="71437" cy="71437"/>
          </a:xfrm>
          <a:prstGeom prst="ellipse">
            <a:avLst/>
          </a:prstGeom>
          <a:solidFill>
            <a:srgbClr val="0000FF"/>
          </a:solidFill>
          <a:ln w="19050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16085" name="Oval 21"/>
          <p:cNvSpPr>
            <a:spLocks noChangeArrowheads="1"/>
          </p:cNvSpPr>
          <p:nvPr/>
        </p:nvSpPr>
        <p:spPr bwMode="auto">
          <a:xfrm flipV="1">
            <a:off x="3060700" y="3933825"/>
            <a:ext cx="71438" cy="71438"/>
          </a:xfrm>
          <a:prstGeom prst="ellipse">
            <a:avLst/>
          </a:prstGeom>
          <a:solidFill>
            <a:srgbClr val="0000FF"/>
          </a:solidFill>
          <a:ln w="19050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16086" name="Oval 22"/>
          <p:cNvSpPr>
            <a:spLocks noChangeArrowheads="1"/>
          </p:cNvSpPr>
          <p:nvPr/>
        </p:nvSpPr>
        <p:spPr bwMode="auto">
          <a:xfrm flipV="1">
            <a:off x="2916238" y="4005263"/>
            <a:ext cx="71437" cy="71437"/>
          </a:xfrm>
          <a:prstGeom prst="ellipse">
            <a:avLst/>
          </a:prstGeom>
          <a:solidFill>
            <a:srgbClr val="0000FF"/>
          </a:solidFill>
          <a:ln w="19050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16087" name="Line 23"/>
          <p:cNvSpPr>
            <a:spLocks noChangeShapeType="1"/>
          </p:cNvSpPr>
          <p:nvPr/>
        </p:nvSpPr>
        <p:spPr bwMode="auto">
          <a:xfrm>
            <a:off x="3132138" y="4005263"/>
            <a:ext cx="215900" cy="2889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16088" name="Oval 24"/>
          <p:cNvSpPr>
            <a:spLocks noChangeArrowheads="1"/>
          </p:cNvSpPr>
          <p:nvPr/>
        </p:nvSpPr>
        <p:spPr bwMode="auto">
          <a:xfrm flipV="1">
            <a:off x="2411413" y="4365625"/>
            <a:ext cx="71437" cy="71438"/>
          </a:xfrm>
          <a:prstGeom prst="ellipse">
            <a:avLst/>
          </a:prstGeom>
          <a:solidFill>
            <a:srgbClr val="0000FF"/>
          </a:solidFill>
          <a:ln w="19050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16089" name="Line 25"/>
          <p:cNvSpPr>
            <a:spLocks noChangeShapeType="1"/>
          </p:cNvSpPr>
          <p:nvPr/>
        </p:nvSpPr>
        <p:spPr bwMode="auto">
          <a:xfrm>
            <a:off x="2411413" y="4365625"/>
            <a:ext cx="215900" cy="2889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16090" name="Line 26"/>
          <p:cNvSpPr>
            <a:spLocks noChangeShapeType="1"/>
          </p:cNvSpPr>
          <p:nvPr/>
        </p:nvSpPr>
        <p:spPr bwMode="auto">
          <a:xfrm>
            <a:off x="1908175" y="4221163"/>
            <a:ext cx="287338" cy="3603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16091" name="Oval 27"/>
          <p:cNvSpPr>
            <a:spLocks noChangeArrowheads="1"/>
          </p:cNvSpPr>
          <p:nvPr/>
        </p:nvSpPr>
        <p:spPr bwMode="auto">
          <a:xfrm flipV="1">
            <a:off x="2195513" y="4581525"/>
            <a:ext cx="71437" cy="71438"/>
          </a:xfrm>
          <a:prstGeom prst="ellipse">
            <a:avLst/>
          </a:prstGeom>
          <a:solidFill>
            <a:srgbClr val="0000FF"/>
          </a:solidFill>
          <a:ln w="19050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16092" name="Line 28"/>
          <p:cNvSpPr>
            <a:spLocks noChangeShapeType="1"/>
          </p:cNvSpPr>
          <p:nvPr/>
        </p:nvSpPr>
        <p:spPr bwMode="auto">
          <a:xfrm>
            <a:off x="2051050" y="4797425"/>
            <a:ext cx="144463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16093" name="Oval 29"/>
          <p:cNvSpPr>
            <a:spLocks noChangeArrowheads="1"/>
          </p:cNvSpPr>
          <p:nvPr/>
        </p:nvSpPr>
        <p:spPr bwMode="auto">
          <a:xfrm flipV="1">
            <a:off x="1981200" y="4725988"/>
            <a:ext cx="71438" cy="71437"/>
          </a:xfrm>
          <a:prstGeom prst="ellipse">
            <a:avLst/>
          </a:prstGeom>
          <a:solidFill>
            <a:srgbClr val="0000FF"/>
          </a:solidFill>
          <a:ln w="19050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216094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4825162"/>
              </p:ext>
            </p:extLst>
          </p:nvPr>
        </p:nvGraphicFramePr>
        <p:xfrm>
          <a:off x="4500563" y="2709863"/>
          <a:ext cx="166687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470" name="Equation" r:id="rId3" imgW="685800" imgH="152280" progId="Equation.DSMT4">
                  <p:embed/>
                </p:oleObj>
              </mc:Choice>
              <mc:Fallback>
                <p:oleObj name="Equation" r:id="rId3" imgW="685800" imgH="152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2709863"/>
                        <a:ext cx="1666875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6095" name="Line 31"/>
          <p:cNvSpPr>
            <a:spLocks noChangeShapeType="1"/>
          </p:cNvSpPr>
          <p:nvPr/>
        </p:nvSpPr>
        <p:spPr bwMode="auto">
          <a:xfrm>
            <a:off x="6229350" y="2925763"/>
            <a:ext cx="647700" cy="214312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16096" name="Rectangle 32"/>
          <p:cNvSpPr>
            <a:spLocks noChangeArrowheads="1"/>
          </p:cNvSpPr>
          <p:nvPr/>
        </p:nvSpPr>
        <p:spPr bwMode="auto">
          <a:xfrm>
            <a:off x="6338888" y="3141663"/>
            <a:ext cx="28051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b="1">
                <a:latin typeface="仿宋_GB2312" pitchFamily="49" charset="-122"/>
                <a:ea typeface="仿宋_GB2312" pitchFamily="49" charset="-122"/>
              </a:rPr>
              <a:t>e</a:t>
            </a:r>
            <a:r>
              <a:rPr lang="zh-CN" altLang="en-US" sz="2400" b="1">
                <a:latin typeface="仿宋_GB2312" pitchFamily="49" charset="-122"/>
                <a:ea typeface="仿宋_GB2312" pitchFamily="49" charset="-122"/>
              </a:rPr>
              <a:t>为直线的单位向量</a:t>
            </a:r>
          </a:p>
        </p:txBody>
      </p:sp>
      <p:sp>
        <p:nvSpPr>
          <p:cNvPr id="216097" name="Line 33"/>
          <p:cNvSpPr>
            <a:spLocks noChangeShapeType="1"/>
          </p:cNvSpPr>
          <p:nvPr/>
        </p:nvSpPr>
        <p:spPr bwMode="auto">
          <a:xfrm flipH="1">
            <a:off x="5580063" y="3141663"/>
            <a:ext cx="288925" cy="6477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16098" name="Rectangle 34"/>
          <p:cNvSpPr>
            <a:spLocks noChangeArrowheads="1"/>
          </p:cNvSpPr>
          <p:nvPr/>
        </p:nvSpPr>
        <p:spPr bwMode="auto">
          <a:xfrm>
            <a:off x="5292725" y="3789363"/>
            <a:ext cx="3671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1">
                <a:latin typeface="仿宋_GB2312" pitchFamily="49" charset="-122"/>
                <a:ea typeface="仿宋_GB2312" pitchFamily="49" charset="-122"/>
              </a:rPr>
              <a:t>a</a:t>
            </a:r>
            <a:r>
              <a:rPr lang="zh-CN" altLang="en-US" sz="2400" b="1">
                <a:latin typeface="仿宋_GB2312" pitchFamily="49" charset="-122"/>
                <a:ea typeface="仿宋_GB2312" pitchFamily="49" charset="-122"/>
              </a:rPr>
              <a:t>为直线上的点到</a:t>
            </a:r>
            <a:r>
              <a:rPr lang="en-US" altLang="zh-CN" sz="2400" b="1">
                <a:latin typeface="仿宋_GB2312" pitchFamily="49" charset="-122"/>
                <a:ea typeface="仿宋_GB2312" pitchFamily="49" charset="-122"/>
              </a:rPr>
              <a:t>m</a:t>
            </a:r>
            <a:r>
              <a:rPr lang="zh-CN" altLang="en-US" sz="2400" b="1">
                <a:latin typeface="仿宋_GB2312" pitchFamily="49" charset="-122"/>
                <a:ea typeface="仿宋_GB2312" pitchFamily="49" charset="-122"/>
              </a:rPr>
              <a:t>的距离</a:t>
            </a:r>
          </a:p>
        </p:txBody>
      </p:sp>
      <p:graphicFrame>
        <p:nvGraphicFramePr>
          <p:cNvPr id="216099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8209373"/>
              </p:ext>
            </p:extLst>
          </p:nvPr>
        </p:nvGraphicFramePr>
        <p:xfrm>
          <a:off x="3536950" y="4365625"/>
          <a:ext cx="458788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471" name="Equation" r:id="rId5" imgW="177480" imgH="228600" progId="Equation.DSMT4">
                  <p:embed/>
                </p:oleObj>
              </mc:Choice>
              <mc:Fallback>
                <p:oleObj name="Equation" r:id="rId5" imgW="1774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6950" y="4365625"/>
                        <a:ext cx="458788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6100" name="Line 36"/>
          <p:cNvSpPr>
            <a:spLocks noChangeShapeType="1"/>
          </p:cNvSpPr>
          <p:nvPr/>
        </p:nvSpPr>
        <p:spPr bwMode="auto">
          <a:xfrm flipH="1" flipV="1">
            <a:off x="3419475" y="4365625"/>
            <a:ext cx="217488" cy="21590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16101" name="Line 37"/>
          <p:cNvSpPr>
            <a:spLocks noChangeShapeType="1"/>
          </p:cNvSpPr>
          <p:nvPr/>
        </p:nvSpPr>
        <p:spPr bwMode="auto">
          <a:xfrm flipH="1" flipV="1">
            <a:off x="3203575" y="4005263"/>
            <a:ext cx="1512888" cy="576262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216102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5189694"/>
              </p:ext>
            </p:extLst>
          </p:nvPr>
        </p:nvGraphicFramePr>
        <p:xfrm>
          <a:off x="4140200" y="5229225"/>
          <a:ext cx="5003800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472" name="Equation" r:id="rId7" imgW="2197080" imgH="431640" progId="Equation.DSMT4">
                  <p:embed/>
                </p:oleObj>
              </mc:Choice>
              <mc:Fallback>
                <p:oleObj name="Equation" r:id="rId7" imgW="21970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200" y="5229225"/>
                        <a:ext cx="5003800" cy="107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6103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4058065"/>
              </p:ext>
            </p:extLst>
          </p:nvPr>
        </p:nvGraphicFramePr>
        <p:xfrm>
          <a:off x="179388" y="5300663"/>
          <a:ext cx="2932112" cy="1049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473" name="Equation" r:id="rId9" imgW="1320480" imgH="431640" progId="Equation.DSMT4">
                  <p:embed/>
                </p:oleObj>
              </mc:Choice>
              <mc:Fallback>
                <p:oleObj name="Equation" r:id="rId9" imgW="13204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5300663"/>
                        <a:ext cx="2932112" cy="1049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6104" name="Line 40"/>
          <p:cNvSpPr>
            <a:spLocks noChangeShapeType="1"/>
          </p:cNvSpPr>
          <p:nvPr/>
        </p:nvSpPr>
        <p:spPr bwMode="auto">
          <a:xfrm>
            <a:off x="3203575" y="5805488"/>
            <a:ext cx="7207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16105" name="Rectangle 41"/>
          <p:cNvSpPr>
            <a:spLocks noChangeArrowheads="1"/>
          </p:cNvSpPr>
          <p:nvPr/>
        </p:nvSpPr>
        <p:spPr bwMode="auto">
          <a:xfrm>
            <a:off x="611188" y="6237288"/>
            <a:ext cx="1860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1">
                <a:latin typeface="仿宋_GB2312" pitchFamily="49" charset="-122"/>
                <a:ea typeface="仿宋_GB2312" pitchFamily="49" charset="-122"/>
              </a:rPr>
              <a:t>0</a:t>
            </a:r>
            <a:r>
              <a:rPr lang="zh-CN" altLang="en-US" sz="2400" i="1">
                <a:latin typeface="仿宋_GB2312" pitchFamily="49" charset="-122"/>
                <a:ea typeface="仿宋_GB2312" pitchFamily="49" charset="-122"/>
              </a:rPr>
              <a:t>维平方误差</a:t>
            </a:r>
            <a:endParaRPr lang="zh-CN" altLang="en-US" sz="2400" b="1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16106" name="Rectangle 42"/>
          <p:cNvSpPr>
            <a:spLocks noChangeArrowheads="1"/>
          </p:cNvSpPr>
          <p:nvPr/>
        </p:nvSpPr>
        <p:spPr bwMode="auto">
          <a:xfrm>
            <a:off x="5651500" y="6237288"/>
            <a:ext cx="1860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1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1</a:t>
            </a:r>
            <a:r>
              <a:rPr lang="zh-CN" altLang="en-US" sz="2400" i="1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维平方误差</a:t>
            </a:r>
            <a:endParaRPr lang="zh-CN" altLang="en-US" sz="2400" b="1">
              <a:solidFill>
                <a:srgbClr val="0000FF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216107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6529088"/>
              </p:ext>
            </p:extLst>
          </p:nvPr>
        </p:nvGraphicFramePr>
        <p:xfrm>
          <a:off x="3995738" y="4437063"/>
          <a:ext cx="1871662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474" name="Equation" r:id="rId11" imgW="698400" imgH="228600" progId="Equation.DSMT4">
                  <p:embed/>
                </p:oleObj>
              </mc:Choice>
              <mc:Fallback>
                <p:oleObj name="Equation" r:id="rId11" imgW="6984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4437063"/>
                        <a:ext cx="1871662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6108" name="Line 44"/>
          <p:cNvSpPr>
            <a:spLocks noChangeShapeType="1"/>
          </p:cNvSpPr>
          <p:nvPr/>
        </p:nvSpPr>
        <p:spPr bwMode="auto">
          <a:xfrm>
            <a:off x="3635375" y="5013325"/>
            <a:ext cx="230505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16109" name="Line 45"/>
          <p:cNvSpPr>
            <a:spLocks noChangeShapeType="1"/>
          </p:cNvSpPr>
          <p:nvPr/>
        </p:nvSpPr>
        <p:spPr bwMode="auto">
          <a:xfrm>
            <a:off x="5580063" y="5084763"/>
            <a:ext cx="2160587" cy="4318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16110" name="Line 46"/>
          <p:cNvSpPr>
            <a:spLocks noChangeShapeType="1"/>
          </p:cNvSpPr>
          <p:nvPr/>
        </p:nvSpPr>
        <p:spPr bwMode="auto">
          <a:xfrm>
            <a:off x="7019925" y="6021388"/>
            <a:ext cx="180022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16111" name="Line 47"/>
          <p:cNvSpPr>
            <a:spLocks noChangeShapeType="1"/>
          </p:cNvSpPr>
          <p:nvPr/>
        </p:nvSpPr>
        <p:spPr bwMode="auto">
          <a:xfrm flipH="1" flipV="1">
            <a:off x="1835150" y="3213100"/>
            <a:ext cx="792163" cy="1008063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16112" name="Line 48"/>
          <p:cNvSpPr>
            <a:spLocks noChangeShapeType="1"/>
          </p:cNvSpPr>
          <p:nvPr/>
        </p:nvSpPr>
        <p:spPr bwMode="auto">
          <a:xfrm flipH="1" flipV="1">
            <a:off x="2268538" y="2924175"/>
            <a:ext cx="792162" cy="1008063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16113" name="Line 49"/>
          <p:cNvSpPr>
            <a:spLocks noChangeShapeType="1"/>
          </p:cNvSpPr>
          <p:nvPr/>
        </p:nvSpPr>
        <p:spPr bwMode="auto">
          <a:xfrm flipH="1">
            <a:off x="1979613" y="3068638"/>
            <a:ext cx="433387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216114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9949789"/>
              </p:ext>
            </p:extLst>
          </p:nvPr>
        </p:nvGraphicFramePr>
        <p:xfrm>
          <a:off x="1979613" y="2924175"/>
          <a:ext cx="280987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475" name="Equation" r:id="rId13" imgW="177480" imgH="228600" progId="Equation.DSMT4">
                  <p:embed/>
                </p:oleObj>
              </mc:Choice>
              <mc:Fallback>
                <p:oleObj name="Equation" r:id="rId13" imgW="1774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2924175"/>
                        <a:ext cx="280987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610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6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6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16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16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16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16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16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16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16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16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16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16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16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16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16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16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16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16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16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216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16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216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216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216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216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216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216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216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216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216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216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216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216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500"/>
                                        <p:tgtEl>
                                          <p:spTgt spid="216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5" dur="500"/>
                                        <p:tgtEl>
                                          <p:spTgt spid="216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8" dur="500"/>
                                        <p:tgtEl>
                                          <p:spTgt spid="216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1" dur="500"/>
                                        <p:tgtEl>
                                          <p:spTgt spid="216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6" dur="500"/>
                                        <p:tgtEl>
                                          <p:spTgt spid="216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9" dur="500"/>
                                        <p:tgtEl>
                                          <p:spTgt spid="216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2" dur="500"/>
                                        <p:tgtEl>
                                          <p:spTgt spid="216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67" grpId="0" animBg="1"/>
      <p:bldP spid="216068" grpId="0"/>
      <p:bldP spid="216077" grpId="0" animBg="1"/>
      <p:bldP spid="216078" grpId="0" animBg="1"/>
      <p:bldP spid="216079" grpId="0"/>
      <p:bldP spid="216080" grpId="0" animBg="1"/>
      <p:bldP spid="216081" grpId="0"/>
      <p:bldP spid="216082" grpId="0" animBg="1"/>
      <p:bldP spid="216083" grpId="0" animBg="1"/>
      <p:bldP spid="216084" grpId="0" animBg="1"/>
      <p:bldP spid="216085" grpId="0" animBg="1"/>
      <p:bldP spid="216086" grpId="0" animBg="1"/>
      <p:bldP spid="216087" grpId="0" animBg="1"/>
      <p:bldP spid="216088" grpId="0" animBg="1"/>
      <p:bldP spid="216089" grpId="0" animBg="1"/>
      <p:bldP spid="216090" grpId="0" animBg="1"/>
      <p:bldP spid="216091" grpId="0" animBg="1"/>
      <p:bldP spid="216092" grpId="0" animBg="1"/>
      <p:bldP spid="216093" grpId="0" animBg="1"/>
      <p:bldP spid="216095" grpId="0" animBg="1"/>
      <p:bldP spid="216096" grpId="0"/>
      <p:bldP spid="216097" grpId="0" animBg="1"/>
      <p:bldP spid="216098" grpId="0"/>
      <p:bldP spid="216100" grpId="0" animBg="1"/>
      <p:bldP spid="216101" grpId="0" animBg="1"/>
      <p:bldP spid="216104" grpId="0" animBg="1"/>
      <p:bldP spid="216105" grpId="0"/>
      <p:bldP spid="216106" grpId="0"/>
      <p:bldP spid="216108" grpId="0" animBg="1"/>
      <p:bldP spid="216109" grpId="0" animBg="1"/>
      <p:bldP spid="216110" grpId="0" animBg="1"/>
      <p:bldP spid="216111" grpId="0" animBg="1"/>
      <p:bldP spid="216112" grpId="0" animBg="1"/>
      <p:bldP spid="2161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7090" name="Object 2"/>
          <p:cNvGraphicFramePr>
            <a:graphicFrameLocks noChangeAspect="1"/>
          </p:cNvGraphicFramePr>
          <p:nvPr/>
        </p:nvGraphicFramePr>
        <p:xfrm>
          <a:off x="682625" y="0"/>
          <a:ext cx="8012113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620" name="Equation" r:id="rId3" imgW="3517560" imgH="431640" progId="Equation.DSMT4">
                  <p:embed/>
                </p:oleObj>
              </mc:Choice>
              <mc:Fallback>
                <p:oleObj name="Equation" r:id="rId3" imgW="35175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625" y="0"/>
                        <a:ext cx="8012113" cy="107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7091" name="Object 3"/>
          <p:cNvGraphicFramePr>
            <a:graphicFrameLocks noChangeAspect="1"/>
          </p:cNvGraphicFramePr>
          <p:nvPr/>
        </p:nvGraphicFramePr>
        <p:xfrm>
          <a:off x="2616200" y="981075"/>
          <a:ext cx="627697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621" name="Equation" r:id="rId5" imgW="2755800" imgH="431640" progId="Equation.DSMT4">
                  <p:embed/>
                </p:oleObj>
              </mc:Choice>
              <mc:Fallback>
                <p:oleObj name="Equation" r:id="rId5" imgW="27558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6200" y="981075"/>
                        <a:ext cx="6276975" cy="107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7092" name="Line 4"/>
          <p:cNvSpPr>
            <a:spLocks noChangeShapeType="1"/>
          </p:cNvSpPr>
          <p:nvPr/>
        </p:nvSpPr>
        <p:spPr bwMode="auto">
          <a:xfrm flipV="1">
            <a:off x="3706813" y="1844675"/>
            <a:ext cx="360362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17093" name="Object 5"/>
          <p:cNvGraphicFramePr>
            <a:graphicFrameLocks noChangeAspect="1"/>
          </p:cNvGraphicFramePr>
          <p:nvPr/>
        </p:nvGraphicFramePr>
        <p:xfrm>
          <a:off x="3779838" y="1844675"/>
          <a:ext cx="4667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622" name="Equation" r:id="rId7" imgW="215640" imgH="164880" progId="Equation.DSMT4">
                  <p:embed/>
                </p:oleObj>
              </mc:Choice>
              <mc:Fallback>
                <p:oleObj name="Equation" r:id="rId7" imgW="21564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1844675"/>
                        <a:ext cx="4667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7094" name="Object 6"/>
          <p:cNvGraphicFramePr>
            <a:graphicFrameLocks noChangeAspect="1"/>
          </p:cNvGraphicFramePr>
          <p:nvPr/>
        </p:nvGraphicFramePr>
        <p:xfrm>
          <a:off x="468313" y="2276475"/>
          <a:ext cx="6065837" cy="1096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623" name="Equation" r:id="rId9" imgW="2387520" imgH="431640" progId="Equation.DSMT4">
                  <p:embed/>
                </p:oleObj>
              </mc:Choice>
              <mc:Fallback>
                <p:oleObj name="Equation" r:id="rId9" imgW="238752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2276475"/>
                        <a:ext cx="6065837" cy="1096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7095" name="Object 7"/>
          <p:cNvGraphicFramePr>
            <a:graphicFrameLocks noChangeAspect="1"/>
          </p:cNvGraphicFramePr>
          <p:nvPr/>
        </p:nvGraphicFramePr>
        <p:xfrm>
          <a:off x="4284663" y="3500438"/>
          <a:ext cx="3311525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624" name="Equation" r:id="rId11" imgW="965160" imgH="241200" progId="Equation.DSMT4">
                  <p:embed/>
                </p:oleObj>
              </mc:Choice>
              <mc:Fallback>
                <p:oleObj name="Equation" r:id="rId11" imgW="96516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3500438"/>
                        <a:ext cx="3311525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7096" name="Line 8"/>
          <p:cNvSpPr>
            <a:spLocks noChangeShapeType="1"/>
          </p:cNvSpPr>
          <p:nvPr/>
        </p:nvSpPr>
        <p:spPr bwMode="auto">
          <a:xfrm>
            <a:off x="5148263" y="3213100"/>
            <a:ext cx="0" cy="360363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7097" name="Line 9"/>
          <p:cNvSpPr>
            <a:spLocks noChangeShapeType="1"/>
          </p:cNvSpPr>
          <p:nvPr/>
        </p:nvSpPr>
        <p:spPr bwMode="auto">
          <a:xfrm>
            <a:off x="349250" y="6597650"/>
            <a:ext cx="38179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7098" name="Line 10"/>
          <p:cNvSpPr>
            <a:spLocks noChangeShapeType="1"/>
          </p:cNvSpPr>
          <p:nvPr/>
        </p:nvSpPr>
        <p:spPr bwMode="auto">
          <a:xfrm flipV="1">
            <a:off x="349250" y="3860800"/>
            <a:ext cx="1588" cy="27368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7099" name="Oval 11"/>
          <p:cNvSpPr>
            <a:spLocks noChangeArrowheads="1"/>
          </p:cNvSpPr>
          <p:nvPr/>
        </p:nvSpPr>
        <p:spPr bwMode="auto">
          <a:xfrm flipV="1">
            <a:off x="900113" y="4797425"/>
            <a:ext cx="71437" cy="71438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7100" name="Line 12"/>
          <p:cNvSpPr>
            <a:spLocks noChangeShapeType="1"/>
          </p:cNvSpPr>
          <p:nvPr/>
        </p:nvSpPr>
        <p:spPr bwMode="auto">
          <a:xfrm flipV="1">
            <a:off x="925513" y="4149725"/>
            <a:ext cx="3024187" cy="2305050"/>
          </a:xfrm>
          <a:prstGeom prst="line">
            <a:avLst/>
          </a:prstGeom>
          <a:noFill/>
          <a:ln w="19050">
            <a:solidFill>
              <a:schemeClr val="tx1"/>
            </a:solidFill>
            <a:prstDash val="lg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7101" name="Oval 13"/>
          <p:cNvSpPr>
            <a:spLocks noChangeArrowheads="1"/>
          </p:cNvSpPr>
          <p:nvPr/>
        </p:nvSpPr>
        <p:spPr bwMode="auto">
          <a:xfrm flipV="1">
            <a:off x="2700338" y="5013325"/>
            <a:ext cx="71437" cy="71438"/>
          </a:xfrm>
          <a:prstGeom prst="ellipse">
            <a:avLst/>
          </a:prstGeom>
          <a:solidFill>
            <a:srgbClr val="FF3300"/>
          </a:solidFill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7102" name="Line 14"/>
          <p:cNvSpPr>
            <a:spLocks noChangeShapeType="1"/>
          </p:cNvSpPr>
          <p:nvPr/>
        </p:nvSpPr>
        <p:spPr bwMode="auto">
          <a:xfrm>
            <a:off x="971550" y="4868863"/>
            <a:ext cx="746125" cy="936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7103" name="Oval 15"/>
          <p:cNvSpPr>
            <a:spLocks noChangeArrowheads="1"/>
          </p:cNvSpPr>
          <p:nvPr/>
        </p:nvSpPr>
        <p:spPr bwMode="auto">
          <a:xfrm flipV="1">
            <a:off x="1717675" y="5805488"/>
            <a:ext cx="71438" cy="71437"/>
          </a:xfrm>
          <a:prstGeom prst="ellipse">
            <a:avLst/>
          </a:prstGeom>
          <a:solidFill>
            <a:srgbClr val="0000FF"/>
          </a:solidFill>
          <a:ln w="19050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17104" name="Object 16"/>
          <p:cNvGraphicFramePr>
            <a:graphicFrameLocks noChangeAspect="1"/>
          </p:cNvGraphicFramePr>
          <p:nvPr/>
        </p:nvGraphicFramePr>
        <p:xfrm>
          <a:off x="611188" y="4149725"/>
          <a:ext cx="458787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625" name="Equation" r:id="rId13" imgW="177480" imgH="228600" progId="Equation.DSMT4">
                  <p:embed/>
                </p:oleObj>
              </mc:Choice>
              <mc:Fallback>
                <p:oleObj name="Equation" r:id="rId13" imgW="1774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4149725"/>
                        <a:ext cx="458787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7105" name="Line 17"/>
          <p:cNvSpPr>
            <a:spLocks noChangeShapeType="1"/>
          </p:cNvSpPr>
          <p:nvPr/>
        </p:nvSpPr>
        <p:spPr bwMode="auto">
          <a:xfrm>
            <a:off x="971550" y="4797425"/>
            <a:ext cx="1728788" cy="215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17106" name="Object 18"/>
          <p:cNvGraphicFramePr>
            <a:graphicFrameLocks noChangeAspect="1"/>
          </p:cNvGraphicFramePr>
          <p:nvPr/>
        </p:nvGraphicFramePr>
        <p:xfrm>
          <a:off x="2555875" y="4560888"/>
          <a:ext cx="431800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626" name="Equation" r:id="rId15" imgW="177480" imgH="126720" progId="Equation.DSMT4">
                  <p:embed/>
                </p:oleObj>
              </mc:Choice>
              <mc:Fallback>
                <p:oleObj name="Equation" r:id="rId15" imgW="177480" imgH="126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4560888"/>
                        <a:ext cx="431800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7107" name="Line 19"/>
          <p:cNvSpPr>
            <a:spLocks noChangeShapeType="1"/>
          </p:cNvSpPr>
          <p:nvPr/>
        </p:nvSpPr>
        <p:spPr bwMode="auto">
          <a:xfrm>
            <a:off x="1763713" y="5876925"/>
            <a:ext cx="360362" cy="4318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7108" name="Line 20"/>
          <p:cNvSpPr>
            <a:spLocks noChangeShapeType="1"/>
          </p:cNvSpPr>
          <p:nvPr/>
        </p:nvSpPr>
        <p:spPr bwMode="auto">
          <a:xfrm>
            <a:off x="2771775" y="5084763"/>
            <a:ext cx="360363" cy="4318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7109" name="Line 21"/>
          <p:cNvSpPr>
            <a:spLocks noChangeShapeType="1"/>
          </p:cNvSpPr>
          <p:nvPr/>
        </p:nvSpPr>
        <p:spPr bwMode="auto">
          <a:xfrm flipV="1">
            <a:off x="1979613" y="5373688"/>
            <a:ext cx="1008062" cy="719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217110" name="AutoShape 22"/>
          <p:cNvCxnSpPr>
            <a:cxnSpLocks noChangeShapeType="1"/>
          </p:cNvCxnSpPr>
          <p:nvPr/>
        </p:nvCxnSpPr>
        <p:spPr bwMode="auto">
          <a:xfrm rot="10800000" flipV="1">
            <a:off x="2916238" y="4292600"/>
            <a:ext cx="1584325" cy="1406525"/>
          </a:xfrm>
          <a:prstGeom prst="bentConnector3">
            <a:avLst>
              <a:gd name="adj1" fmla="val -1306"/>
            </a:avLst>
          </a:prstGeom>
          <a:noFill/>
          <a:ln w="38100">
            <a:solidFill>
              <a:srgbClr val="FF33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7111" name="Rectangle 23"/>
          <p:cNvSpPr>
            <a:spLocks noChangeArrowheads="1"/>
          </p:cNvSpPr>
          <p:nvPr/>
        </p:nvSpPr>
        <p:spPr bwMode="auto">
          <a:xfrm>
            <a:off x="4643438" y="4653136"/>
            <a:ext cx="43211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只需把向量    向过   的直线垂直投影就能得到最小方差</a:t>
            </a:r>
          </a:p>
        </p:txBody>
      </p:sp>
      <p:graphicFrame>
        <p:nvGraphicFramePr>
          <p:cNvPr id="217112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3220225"/>
              </p:ext>
            </p:extLst>
          </p:nvPr>
        </p:nvGraphicFramePr>
        <p:xfrm>
          <a:off x="6228184" y="4510088"/>
          <a:ext cx="458788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627" name="Equation" r:id="rId17" imgW="177480" imgH="228600" progId="Equation.DSMT4">
                  <p:embed/>
                </p:oleObj>
              </mc:Choice>
              <mc:Fallback>
                <p:oleObj name="Equation" r:id="rId17" imgW="1774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8184" y="4510088"/>
                        <a:ext cx="458788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7113" name="Rectangle 25"/>
          <p:cNvSpPr>
            <a:spLocks noChangeArrowheads="1"/>
          </p:cNvSpPr>
          <p:nvPr/>
        </p:nvSpPr>
        <p:spPr bwMode="auto">
          <a:xfrm>
            <a:off x="4787900" y="6021388"/>
            <a:ext cx="4356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 b="1">
                <a:solidFill>
                  <a:srgbClr val="FF3300"/>
                </a:solidFill>
                <a:latin typeface="仿宋_GB2312" pitchFamily="49" charset="-122"/>
                <a:ea typeface="仿宋_GB2312" pitchFamily="49" charset="-122"/>
              </a:rPr>
              <a:t>如何找到直线的最优方向？</a:t>
            </a:r>
          </a:p>
        </p:txBody>
      </p:sp>
      <p:graphicFrame>
        <p:nvGraphicFramePr>
          <p:cNvPr id="217114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9202968"/>
              </p:ext>
            </p:extLst>
          </p:nvPr>
        </p:nvGraphicFramePr>
        <p:xfrm>
          <a:off x="7164288" y="4705350"/>
          <a:ext cx="431800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628" name="Equation" r:id="rId19" imgW="177480" imgH="126720" progId="Equation.DSMT4">
                  <p:embed/>
                </p:oleObj>
              </mc:Choice>
              <mc:Fallback>
                <p:oleObj name="Equation" r:id="rId19" imgW="177480" imgH="126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288" y="4705350"/>
                        <a:ext cx="431800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7115" name="Line 27"/>
          <p:cNvSpPr>
            <a:spLocks noChangeShapeType="1"/>
          </p:cNvSpPr>
          <p:nvPr/>
        </p:nvSpPr>
        <p:spPr bwMode="auto">
          <a:xfrm>
            <a:off x="6516688" y="5516563"/>
            <a:ext cx="0" cy="360362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仿宋_GB2312" pitchFamily="49" charset="-122"/>
              <a:ea typeface="仿宋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3520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7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7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17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17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17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17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17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17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17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17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17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17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17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17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17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17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17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17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17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4" dur="500"/>
                                        <p:tgtEl>
                                          <p:spTgt spid="21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217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17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217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217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217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092" grpId="0" animBg="1"/>
      <p:bldP spid="217096" grpId="0" animBg="1"/>
      <p:bldP spid="217097" grpId="0" animBg="1"/>
      <p:bldP spid="217098" grpId="0" animBg="1"/>
      <p:bldP spid="217099" grpId="0" animBg="1"/>
      <p:bldP spid="217100" grpId="0" animBg="1"/>
      <p:bldP spid="217101" grpId="0" animBg="1"/>
      <p:bldP spid="217102" grpId="0" animBg="1"/>
      <p:bldP spid="217103" grpId="0" animBg="1"/>
      <p:bldP spid="217105" grpId="0" animBg="1"/>
      <p:bldP spid="217107" grpId="0" animBg="1"/>
      <p:bldP spid="217108" grpId="0" animBg="1"/>
      <p:bldP spid="217109" grpId="0" animBg="1"/>
      <p:bldP spid="217111" grpId="0"/>
      <p:bldP spid="217113" grpId="0"/>
      <p:bldP spid="2171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8114" name="Object 2"/>
          <p:cNvGraphicFramePr>
            <a:graphicFrameLocks noChangeAspect="1"/>
          </p:cNvGraphicFramePr>
          <p:nvPr/>
        </p:nvGraphicFramePr>
        <p:xfrm>
          <a:off x="395288" y="6021388"/>
          <a:ext cx="8153400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686" name="Equation" r:id="rId3" imgW="3733560" imgH="253800" progId="Equation.DSMT4">
                  <p:embed/>
                </p:oleObj>
              </mc:Choice>
              <mc:Fallback>
                <p:oleObj name="Equation" r:id="rId3" imgW="373356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6021388"/>
                        <a:ext cx="8153400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8115" name="Object 3"/>
          <p:cNvGraphicFramePr>
            <a:graphicFrameLocks noChangeAspect="1"/>
          </p:cNvGraphicFramePr>
          <p:nvPr/>
        </p:nvGraphicFramePr>
        <p:xfrm>
          <a:off x="682625" y="0"/>
          <a:ext cx="8012113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687" name="Equation" r:id="rId5" imgW="3517560" imgH="431640" progId="Equation.DSMT4">
                  <p:embed/>
                </p:oleObj>
              </mc:Choice>
              <mc:Fallback>
                <p:oleObj name="Equation" r:id="rId5" imgW="35175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625" y="0"/>
                        <a:ext cx="8012113" cy="107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8116" name="Object 4"/>
          <p:cNvGraphicFramePr>
            <a:graphicFrameLocks noChangeAspect="1"/>
          </p:cNvGraphicFramePr>
          <p:nvPr/>
        </p:nvGraphicFramePr>
        <p:xfrm>
          <a:off x="2616200" y="981075"/>
          <a:ext cx="627697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688" name="Equation" r:id="rId7" imgW="2755800" imgH="431640" progId="Equation.DSMT4">
                  <p:embed/>
                </p:oleObj>
              </mc:Choice>
              <mc:Fallback>
                <p:oleObj name="Equation" r:id="rId7" imgW="27558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6200" y="981075"/>
                        <a:ext cx="6276975" cy="107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8117" name="Line 5"/>
          <p:cNvSpPr>
            <a:spLocks noChangeShapeType="1"/>
          </p:cNvSpPr>
          <p:nvPr/>
        </p:nvSpPr>
        <p:spPr bwMode="auto">
          <a:xfrm flipV="1">
            <a:off x="3706813" y="1844675"/>
            <a:ext cx="360362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18118" name="Object 6"/>
          <p:cNvGraphicFramePr>
            <a:graphicFrameLocks noChangeAspect="1"/>
          </p:cNvGraphicFramePr>
          <p:nvPr/>
        </p:nvGraphicFramePr>
        <p:xfrm>
          <a:off x="3779838" y="1844675"/>
          <a:ext cx="4667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689" name="Equation" r:id="rId9" imgW="215640" imgH="164880" progId="Equation.DSMT4">
                  <p:embed/>
                </p:oleObj>
              </mc:Choice>
              <mc:Fallback>
                <p:oleObj name="Equation" r:id="rId9" imgW="21564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1844675"/>
                        <a:ext cx="4667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8119" name="Object 7"/>
          <p:cNvGraphicFramePr>
            <a:graphicFrameLocks noChangeAspect="1"/>
          </p:cNvGraphicFramePr>
          <p:nvPr/>
        </p:nvGraphicFramePr>
        <p:xfrm>
          <a:off x="6156325" y="2205038"/>
          <a:ext cx="2339975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690" name="Equation" r:id="rId11" imgW="965160" imgH="241200" progId="Equation.DSMT4">
                  <p:embed/>
                </p:oleObj>
              </mc:Choice>
              <mc:Fallback>
                <p:oleObj name="Equation" r:id="rId11" imgW="96516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325" y="2205038"/>
                        <a:ext cx="2339975" cy="585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8120" name="Object 8"/>
          <p:cNvGraphicFramePr>
            <a:graphicFrameLocks noChangeAspect="1"/>
          </p:cNvGraphicFramePr>
          <p:nvPr/>
        </p:nvGraphicFramePr>
        <p:xfrm>
          <a:off x="250825" y="1989138"/>
          <a:ext cx="5119688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691" name="Equation" r:id="rId13" imgW="2247840" imgH="431640" progId="Equation.DSMT4">
                  <p:embed/>
                </p:oleObj>
              </mc:Choice>
              <mc:Fallback>
                <p:oleObj name="Equation" r:id="rId13" imgW="224784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1989138"/>
                        <a:ext cx="5119688" cy="107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8121" name="Object 9"/>
          <p:cNvGraphicFramePr>
            <a:graphicFrameLocks noChangeAspect="1"/>
          </p:cNvGraphicFramePr>
          <p:nvPr/>
        </p:nvGraphicFramePr>
        <p:xfrm>
          <a:off x="966788" y="2924175"/>
          <a:ext cx="482917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692" name="Equation" r:id="rId15" imgW="2120760" imgH="431640" progId="Equation.DSMT4">
                  <p:embed/>
                </p:oleObj>
              </mc:Choice>
              <mc:Fallback>
                <p:oleObj name="Equation" r:id="rId15" imgW="21207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6788" y="2924175"/>
                        <a:ext cx="4829175" cy="107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8122" name="Object 10"/>
          <p:cNvGraphicFramePr>
            <a:graphicFrameLocks noChangeAspect="1"/>
          </p:cNvGraphicFramePr>
          <p:nvPr/>
        </p:nvGraphicFramePr>
        <p:xfrm>
          <a:off x="971550" y="3789363"/>
          <a:ext cx="5840413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693" name="Equation" r:id="rId17" imgW="2565360" imgH="431640" progId="Equation.DSMT4">
                  <p:embed/>
                </p:oleObj>
              </mc:Choice>
              <mc:Fallback>
                <p:oleObj name="Equation" r:id="rId17" imgW="25653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789363"/>
                        <a:ext cx="5840413" cy="107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8123" name="Object 11"/>
          <p:cNvGraphicFramePr>
            <a:graphicFrameLocks noChangeAspect="1"/>
          </p:cNvGraphicFramePr>
          <p:nvPr/>
        </p:nvGraphicFramePr>
        <p:xfrm>
          <a:off x="1042988" y="4724400"/>
          <a:ext cx="3151187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694" name="Equation" r:id="rId19" imgW="1384200" imgH="431640" progId="Equation.DSMT4">
                  <p:embed/>
                </p:oleObj>
              </mc:Choice>
              <mc:Fallback>
                <p:oleObj name="Equation" r:id="rId19" imgW="13842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4724400"/>
                        <a:ext cx="3151187" cy="107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8124" name="Object 12"/>
          <p:cNvGraphicFramePr>
            <a:graphicFrameLocks noChangeAspect="1"/>
          </p:cNvGraphicFramePr>
          <p:nvPr/>
        </p:nvGraphicFramePr>
        <p:xfrm>
          <a:off x="4873625" y="4868863"/>
          <a:ext cx="3355975" cy="944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695" name="Equation" r:id="rId21" imgW="1536480" imgH="431640" progId="Equation.DSMT4">
                  <p:embed/>
                </p:oleObj>
              </mc:Choice>
              <mc:Fallback>
                <p:oleObj name="Equation" r:id="rId21" imgW="15364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3625" y="4868863"/>
                        <a:ext cx="3355975" cy="944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8125" name="Line 13"/>
          <p:cNvSpPr>
            <a:spLocks noChangeShapeType="1"/>
          </p:cNvSpPr>
          <p:nvPr/>
        </p:nvSpPr>
        <p:spPr bwMode="auto">
          <a:xfrm>
            <a:off x="4284663" y="4652963"/>
            <a:ext cx="504825" cy="287337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8126" name="Rectangle 14"/>
          <p:cNvSpPr>
            <a:spLocks noChangeArrowheads="1"/>
          </p:cNvSpPr>
          <p:nvPr/>
        </p:nvSpPr>
        <p:spPr bwMode="auto">
          <a:xfrm>
            <a:off x="6804025" y="4113213"/>
            <a:ext cx="233997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 b="1">
                <a:solidFill>
                  <a:srgbClr val="FF3300"/>
                </a:solidFill>
                <a:latin typeface="仿宋_GB2312" pitchFamily="49" charset="-122"/>
                <a:ea typeface="仿宋_GB2312" pitchFamily="49" charset="-122"/>
              </a:rPr>
              <a:t>协方差矩阵的</a:t>
            </a:r>
            <a:r>
              <a:rPr lang="en-US" altLang="zh-CN" sz="2400" b="1">
                <a:solidFill>
                  <a:srgbClr val="FF3300"/>
                </a:solidFill>
                <a:latin typeface="仿宋_GB2312" pitchFamily="49" charset="-122"/>
                <a:ea typeface="仿宋_GB2312" pitchFamily="49" charset="-122"/>
              </a:rPr>
              <a:t>n-1</a:t>
            </a:r>
            <a:r>
              <a:rPr lang="zh-CN" altLang="en-US" sz="2400" b="1">
                <a:solidFill>
                  <a:srgbClr val="FF3300"/>
                </a:solidFill>
                <a:latin typeface="仿宋_GB2312" pitchFamily="49" charset="-122"/>
                <a:ea typeface="仿宋_GB2312" pitchFamily="49" charset="-122"/>
              </a:rPr>
              <a:t>倍：散布矩阵</a:t>
            </a:r>
          </a:p>
          <a:p>
            <a:endParaRPr lang="en-US" altLang="zh-CN" sz="2400" b="1">
              <a:solidFill>
                <a:srgbClr val="FF33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18127" name="Line 15"/>
          <p:cNvSpPr>
            <a:spLocks noChangeShapeType="1"/>
          </p:cNvSpPr>
          <p:nvPr/>
        </p:nvSpPr>
        <p:spPr bwMode="auto">
          <a:xfrm flipV="1">
            <a:off x="6300788" y="4581525"/>
            <a:ext cx="576262" cy="576263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18128" name="Line 16"/>
          <p:cNvSpPr>
            <a:spLocks noChangeShapeType="1"/>
          </p:cNvSpPr>
          <p:nvPr/>
        </p:nvSpPr>
        <p:spPr bwMode="auto">
          <a:xfrm flipH="1" flipV="1">
            <a:off x="6300788" y="1844675"/>
            <a:ext cx="1079500" cy="43180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8129" name="Line 17"/>
          <p:cNvSpPr>
            <a:spLocks noChangeShapeType="1"/>
          </p:cNvSpPr>
          <p:nvPr/>
        </p:nvSpPr>
        <p:spPr bwMode="auto">
          <a:xfrm>
            <a:off x="2411413" y="6308725"/>
            <a:ext cx="720725" cy="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8130" name="Line 18"/>
          <p:cNvSpPr>
            <a:spLocks noChangeShapeType="1"/>
          </p:cNvSpPr>
          <p:nvPr/>
        </p:nvSpPr>
        <p:spPr bwMode="auto">
          <a:xfrm flipH="1">
            <a:off x="3851275" y="2781300"/>
            <a:ext cx="2592388" cy="360363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939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8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8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18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18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18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18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18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18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18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18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18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18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18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125" grpId="0" animBg="1"/>
      <p:bldP spid="218126" grpId="0"/>
      <p:bldP spid="218127" grpId="0" animBg="1"/>
      <p:bldP spid="218128" grpId="0" animBg="1"/>
      <p:bldP spid="218129" grpId="0" animBg="1"/>
      <p:bldP spid="21813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913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8449010"/>
              </p:ext>
            </p:extLst>
          </p:nvPr>
        </p:nvGraphicFramePr>
        <p:xfrm>
          <a:off x="395288" y="908050"/>
          <a:ext cx="4935537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677" name="Equation" r:id="rId4" imgW="2260440" imgH="253800" progId="Equation.DSMT4">
                  <p:embed/>
                </p:oleObj>
              </mc:Choice>
              <mc:Fallback>
                <p:oleObj name="Equation" r:id="rId4" imgW="22604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908050"/>
                        <a:ext cx="4935537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139" name="Line 3"/>
          <p:cNvSpPr>
            <a:spLocks noChangeShapeType="1"/>
          </p:cNvSpPr>
          <p:nvPr/>
        </p:nvSpPr>
        <p:spPr bwMode="auto">
          <a:xfrm>
            <a:off x="5435600" y="1195388"/>
            <a:ext cx="1008063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9140" name="Rectangle 4"/>
          <p:cNvSpPr>
            <a:spLocks noChangeArrowheads="1"/>
          </p:cNvSpPr>
          <p:nvPr/>
        </p:nvSpPr>
        <p:spPr bwMode="auto">
          <a:xfrm>
            <a:off x="6443663" y="954088"/>
            <a:ext cx="24844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400" b="1" dirty="0">
                <a:solidFill>
                  <a:srgbClr val="FF3300"/>
                </a:solidFill>
              </a:rPr>
              <a:t>Lagrange</a:t>
            </a:r>
            <a:r>
              <a:rPr lang="zh-CN" altLang="en-US" sz="2400" b="1" dirty="0">
                <a:solidFill>
                  <a:srgbClr val="FF3300"/>
                </a:solidFill>
              </a:rPr>
              <a:t>乘子法</a:t>
            </a:r>
          </a:p>
        </p:txBody>
      </p:sp>
      <p:graphicFrame>
        <p:nvGraphicFramePr>
          <p:cNvPr id="21914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6435296"/>
              </p:ext>
            </p:extLst>
          </p:nvPr>
        </p:nvGraphicFramePr>
        <p:xfrm>
          <a:off x="900113" y="1557338"/>
          <a:ext cx="2519362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678" name="Equation" r:id="rId6" imgW="1015920" imgH="203040" progId="Equation.DSMT4">
                  <p:embed/>
                </p:oleObj>
              </mc:Choice>
              <mc:Fallback>
                <p:oleObj name="Equation" r:id="rId6" imgW="10159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557338"/>
                        <a:ext cx="2519362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14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6211500"/>
              </p:ext>
            </p:extLst>
          </p:nvPr>
        </p:nvGraphicFramePr>
        <p:xfrm>
          <a:off x="755650" y="2349500"/>
          <a:ext cx="3055938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679" name="Equation" r:id="rId8" imgW="1231560" imgH="393480" progId="Equation.DSMT4">
                  <p:embed/>
                </p:oleObj>
              </mc:Choice>
              <mc:Fallback>
                <p:oleObj name="Equation" r:id="rId8" imgW="123156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2349500"/>
                        <a:ext cx="3055938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14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2337162"/>
              </p:ext>
            </p:extLst>
          </p:nvPr>
        </p:nvGraphicFramePr>
        <p:xfrm>
          <a:off x="4859338" y="2636838"/>
          <a:ext cx="1512887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680" name="Equation" r:id="rId10" imgW="609480" imgH="177480" progId="Equation.DSMT4">
                  <p:embed/>
                </p:oleObj>
              </mc:Choice>
              <mc:Fallback>
                <p:oleObj name="Equation" r:id="rId10" imgW="60948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2636838"/>
                        <a:ext cx="1512887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144" name="Line 8"/>
          <p:cNvSpPr>
            <a:spLocks noChangeShapeType="1"/>
          </p:cNvSpPr>
          <p:nvPr/>
        </p:nvSpPr>
        <p:spPr bwMode="auto">
          <a:xfrm>
            <a:off x="4859338" y="3068638"/>
            <a:ext cx="21748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19145" name="Line 9"/>
          <p:cNvSpPr>
            <a:spLocks noChangeShapeType="1"/>
          </p:cNvSpPr>
          <p:nvPr/>
        </p:nvSpPr>
        <p:spPr bwMode="auto">
          <a:xfrm flipV="1">
            <a:off x="5076825" y="2060575"/>
            <a:ext cx="64770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19146" name="Rectangle 10"/>
          <p:cNvSpPr>
            <a:spLocks noChangeArrowheads="1"/>
          </p:cNvSpPr>
          <p:nvPr/>
        </p:nvSpPr>
        <p:spPr bwMode="auto">
          <a:xfrm>
            <a:off x="5795963" y="1773238"/>
            <a:ext cx="1800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散布矩阵</a:t>
            </a:r>
          </a:p>
        </p:txBody>
      </p:sp>
      <p:sp>
        <p:nvSpPr>
          <p:cNvPr id="219147" name="Line 11"/>
          <p:cNvSpPr>
            <a:spLocks noChangeShapeType="1"/>
          </p:cNvSpPr>
          <p:nvPr/>
        </p:nvSpPr>
        <p:spPr bwMode="auto">
          <a:xfrm>
            <a:off x="5794375" y="3068638"/>
            <a:ext cx="2174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19148" name="Line 12"/>
          <p:cNvSpPr>
            <a:spLocks noChangeShapeType="1"/>
          </p:cNvSpPr>
          <p:nvPr/>
        </p:nvSpPr>
        <p:spPr bwMode="auto">
          <a:xfrm flipV="1">
            <a:off x="6084888" y="2420938"/>
            <a:ext cx="503237" cy="217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19149" name="Rectangle 13"/>
          <p:cNvSpPr>
            <a:spLocks noChangeArrowheads="1"/>
          </p:cNvSpPr>
          <p:nvPr/>
        </p:nvSpPr>
        <p:spPr bwMode="auto">
          <a:xfrm>
            <a:off x="6732588" y="2276475"/>
            <a:ext cx="187166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 b="1">
                <a:solidFill>
                  <a:srgbClr val="FF3300"/>
                </a:solidFill>
                <a:latin typeface="仿宋_GB2312" pitchFamily="49" charset="-122"/>
                <a:ea typeface="仿宋_GB2312" pitchFamily="49" charset="-122"/>
              </a:rPr>
              <a:t>散布矩阵的特征值</a:t>
            </a:r>
          </a:p>
        </p:txBody>
      </p:sp>
      <p:graphicFrame>
        <p:nvGraphicFramePr>
          <p:cNvPr id="219150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2710606"/>
              </p:ext>
            </p:extLst>
          </p:nvPr>
        </p:nvGraphicFramePr>
        <p:xfrm>
          <a:off x="827088" y="3573463"/>
          <a:ext cx="261620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681" name="Equation" r:id="rId12" imgW="1054080" imgH="203040" progId="Equation.DSMT4">
                  <p:embed/>
                </p:oleObj>
              </mc:Choice>
              <mc:Fallback>
                <p:oleObj name="Equation" r:id="rId12" imgW="10540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3573463"/>
                        <a:ext cx="2616200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151" name="Rectangle 15"/>
          <p:cNvSpPr>
            <a:spLocks noChangeArrowheads="1"/>
          </p:cNvSpPr>
          <p:nvPr/>
        </p:nvSpPr>
        <p:spPr bwMode="auto">
          <a:xfrm>
            <a:off x="797726" y="4375818"/>
            <a:ext cx="831691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为了最大化           </a:t>
            </a:r>
          </a:p>
          <a:p>
            <a:r>
              <a:rPr lang="zh-CN" altLang="en-US" sz="2400" b="1" dirty="0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选取散布矩阵最大特征值</a:t>
            </a:r>
          </a:p>
          <a:p>
            <a:r>
              <a:rPr lang="zh-CN" altLang="en-US" sz="2400" b="1" dirty="0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选取      对应的特征向量作为投影直线  的方向</a:t>
            </a:r>
          </a:p>
        </p:txBody>
      </p:sp>
      <p:graphicFrame>
        <p:nvGraphicFramePr>
          <p:cNvPr id="219152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8555126"/>
              </p:ext>
            </p:extLst>
          </p:nvPr>
        </p:nvGraphicFramePr>
        <p:xfrm>
          <a:off x="2555875" y="4275138"/>
          <a:ext cx="72072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682" name="Equation" r:id="rId14" imgW="304560" imgH="203040" progId="Equation.DSMT4">
                  <p:embed/>
                </p:oleObj>
              </mc:Choice>
              <mc:Fallback>
                <p:oleObj name="Equation" r:id="rId14" imgW="3045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4275138"/>
                        <a:ext cx="720725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153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7146297"/>
              </p:ext>
            </p:extLst>
          </p:nvPr>
        </p:nvGraphicFramePr>
        <p:xfrm>
          <a:off x="4298950" y="4652963"/>
          <a:ext cx="70485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683" name="Equation" r:id="rId16" imgW="279360" imgH="228600" progId="Equation.DSMT4">
                  <p:embed/>
                </p:oleObj>
              </mc:Choice>
              <mc:Fallback>
                <p:oleObj name="Equation" r:id="rId16" imgW="2793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8950" y="4652963"/>
                        <a:ext cx="704850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154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7266761"/>
              </p:ext>
            </p:extLst>
          </p:nvPr>
        </p:nvGraphicFramePr>
        <p:xfrm>
          <a:off x="1487488" y="5083109"/>
          <a:ext cx="64770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684" name="Equation" r:id="rId18" imgW="279360" imgH="228600" progId="Equation.DSMT4">
                  <p:embed/>
                </p:oleObj>
              </mc:Choice>
              <mc:Fallback>
                <p:oleObj name="Equation" r:id="rId18" imgW="2793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7488" y="5083109"/>
                        <a:ext cx="647700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155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6035378"/>
              </p:ext>
            </p:extLst>
          </p:nvPr>
        </p:nvGraphicFramePr>
        <p:xfrm>
          <a:off x="5939631" y="5194968"/>
          <a:ext cx="292100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685" name="Equation" r:id="rId20" imgW="114120" imgH="139680" progId="Equation.DSMT4">
                  <p:embed/>
                </p:oleObj>
              </mc:Choice>
              <mc:Fallback>
                <p:oleObj name="Equation" r:id="rId20" imgW="114120" imgH="139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9631" y="5194968"/>
                        <a:ext cx="292100" cy="357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156" name="Line 20"/>
          <p:cNvSpPr>
            <a:spLocks noChangeShapeType="1"/>
          </p:cNvSpPr>
          <p:nvPr/>
        </p:nvSpPr>
        <p:spPr bwMode="auto">
          <a:xfrm>
            <a:off x="4211638" y="2852738"/>
            <a:ext cx="504825" cy="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仿宋_GB2312" pitchFamily="49" charset="-122"/>
              <a:ea typeface="仿宋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548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9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9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19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19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19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1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1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19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19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19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19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19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19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19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19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19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9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19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139" grpId="0" animBg="1"/>
      <p:bldP spid="219140" grpId="0"/>
      <p:bldP spid="219144" grpId="0" animBg="1"/>
      <p:bldP spid="219145" grpId="0" animBg="1"/>
      <p:bldP spid="219146" grpId="0"/>
      <p:bldP spid="219147" grpId="0" animBg="1"/>
      <p:bldP spid="219148" grpId="0" animBg="1"/>
      <p:bldP spid="219149" grpId="0"/>
      <p:bldP spid="219151" grpId="0"/>
      <p:bldP spid="21915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ChangeArrowheads="1"/>
          </p:cNvSpPr>
          <p:nvPr/>
        </p:nvSpPr>
        <p:spPr bwMode="auto">
          <a:xfrm>
            <a:off x="611188" y="4315321"/>
            <a:ext cx="7488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2,</a:t>
            </a:r>
            <a:r>
              <a:rPr lang="zh-CN" altLang="en-US" sz="2400" b="1" dirty="0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选取     对应的特征向量作为直线方向</a:t>
            </a:r>
          </a:p>
        </p:txBody>
      </p:sp>
      <p:sp>
        <p:nvSpPr>
          <p:cNvPr id="221187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-100013"/>
            <a:ext cx="8686800" cy="1371601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PCA</a:t>
            </a:r>
            <a:r>
              <a:rPr lang="zh-CN" altLang="en-US" sz="3600" dirty="0"/>
              <a:t>算法</a:t>
            </a:r>
            <a:r>
              <a:rPr lang="en-US" altLang="zh-CN" sz="3600" dirty="0"/>
              <a:t>——</a:t>
            </a:r>
            <a:r>
              <a:rPr lang="zh-CN" altLang="en-US" sz="3600" dirty="0"/>
              <a:t>从</a:t>
            </a:r>
            <a:r>
              <a:rPr lang="en-US" altLang="zh-CN" sz="3600" dirty="0"/>
              <a:t>0</a:t>
            </a:r>
            <a:r>
              <a:rPr lang="zh-CN" altLang="en-US" sz="3600" dirty="0"/>
              <a:t>维，</a:t>
            </a:r>
            <a:r>
              <a:rPr lang="en-US" altLang="zh-CN" sz="3600" dirty="0"/>
              <a:t>1</a:t>
            </a:r>
            <a:r>
              <a:rPr lang="zh-CN" altLang="en-US" sz="3600" dirty="0"/>
              <a:t>维到</a:t>
            </a:r>
            <a:r>
              <a:rPr lang="en-US" altLang="zh-CN" sz="3600" i="1" dirty="0">
                <a:solidFill>
                  <a:srgbClr val="FF3300"/>
                </a:solidFill>
              </a:rPr>
              <a:t>d’</a:t>
            </a:r>
            <a:r>
              <a:rPr lang="en-US" altLang="zh-CN" sz="3600" dirty="0"/>
              <a:t> </a:t>
            </a:r>
            <a:r>
              <a:rPr lang="zh-CN" altLang="en-US" sz="3600" dirty="0"/>
              <a:t>维</a:t>
            </a:r>
          </a:p>
        </p:txBody>
      </p:sp>
      <p:sp>
        <p:nvSpPr>
          <p:cNvPr id="221188" name="Rectangle 4"/>
          <p:cNvSpPr>
            <a:spLocks noChangeArrowheads="1"/>
          </p:cNvSpPr>
          <p:nvPr/>
        </p:nvSpPr>
        <p:spPr bwMode="auto">
          <a:xfrm>
            <a:off x="250825" y="1052513"/>
            <a:ext cx="8893175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zh-CN" altLang="en-US" sz="3000" b="1">
                <a:latin typeface="仿宋_GB2312" pitchFamily="49" charset="-122"/>
                <a:ea typeface="仿宋_GB2312" pitchFamily="49" charset="-122"/>
              </a:rPr>
              <a:t>有</a:t>
            </a:r>
            <a:r>
              <a:rPr lang="en-US" altLang="zh-CN" sz="3000" b="1" i="1">
                <a:latin typeface="仿宋_GB2312" pitchFamily="49" charset="-122"/>
                <a:ea typeface="仿宋_GB2312" pitchFamily="49" charset="-122"/>
              </a:rPr>
              <a:t>n</a:t>
            </a:r>
            <a:r>
              <a:rPr lang="zh-CN" altLang="en-US" sz="3000" b="1">
                <a:latin typeface="仿宋_GB2312" pitchFamily="49" charset="-122"/>
                <a:ea typeface="仿宋_GB2312" pitchFamily="49" charset="-122"/>
              </a:rPr>
              <a:t>个</a:t>
            </a:r>
            <a:r>
              <a:rPr lang="en-US" altLang="zh-CN" sz="3000" i="1">
                <a:latin typeface="仿宋_GB2312" pitchFamily="49" charset="-122"/>
                <a:ea typeface="仿宋_GB2312" pitchFamily="49" charset="-122"/>
              </a:rPr>
              <a:t>d</a:t>
            </a:r>
            <a:r>
              <a:rPr lang="zh-CN" altLang="en-US" sz="3000" b="1">
                <a:latin typeface="仿宋_GB2312" pitchFamily="49" charset="-122"/>
                <a:ea typeface="仿宋_GB2312" pitchFamily="49" charset="-122"/>
              </a:rPr>
              <a:t>维样本，</a:t>
            </a:r>
            <a:r>
              <a:rPr lang="en-US" altLang="zh-CN" sz="3000" b="1">
                <a:latin typeface="仿宋_GB2312" pitchFamily="49" charset="-122"/>
                <a:ea typeface="仿宋_GB2312" pitchFamily="49" charset="-122"/>
              </a:rPr>
              <a:t>x</a:t>
            </a:r>
            <a:r>
              <a:rPr lang="en-US" altLang="zh-CN" sz="3000" b="1" baseline="-25000">
                <a:latin typeface="仿宋_GB2312" pitchFamily="49" charset="-122"/>
                <a:ea typeface="仿宋_GB2312" pitchFamily="49" charset="-122"/>
              </a:rPr>
              <a:t>1</a:t>
            </a:r>
            <a:r>
              <a:rPr lang="en-US" altLang="zh-CN" sz="3000" b="1">
                <a:latin typeface="仿宋_GB2312" pitchFamily="49" charset="-122"/>
                <a:ea typeface="仿宋_GB2312" pitchFamily="49" charset="-122"/>
              </a:rPr>
              <a:t>,x</a:t>
            </a:r>
            <a:r>
              <a:rPr lang="en-US" altLang="zh-CN" sz="3000" b="1" baseline="-25000">
                <a:latin typeface="仿宋_GB2312" pitchFamily="49" charset="-122"/>
                <a:ea typeface="仿宋_GB2312" pitchFamily="49" charset="-122"/>
              </a:rPr>
              <a:t>2</a:t>
            </a:r>
            <a:r>
              <a:rPr lang="en-US" altLang="zh-CN" sz="3000" b="1">
                <a:latin typeface="仿宋_GB2312" pitchFamily="49" charset="-122"/>
                <a:ea typeface="仿宋_GB2312" pitchFamily="49" charset="-122"/>
              </a:rPr>
              <a:t>,..x</a:t>
            </a:r>
            <a:r>
              <a:rPr lang="en-US" altLang="zh-CN" sz="3000" b="1" baseline="-25000">
                <a:latin typeface="仿宋_GB2312" pitchFamily="49" charset="-122"/>
                <a:ea typeface="仿宋_GB2312" pitchFamily="49" charset="-122"/>
              </a:rPr>
              <a:t>n</a:t>
            </a:r>
            <a:r>
              <a:rPr lang="en-US" altLang="zh-CN" sz="3000" b="1">
                <a:latin typeface="仿宋_GB2312" pitchFamily="49" charset="-122"/>
                <a:ea typeface="仿宋_GB2312" pitchFamily="49" charset="-122"/>
              </a:rPr>
              <a:t>,</a:t>
            </a:r>
            <a:br>
              <a:rPr lang="en-US" altLang="zh-CN" sz="3000" b="1">
                <a:latin typeface="仿宋_GB2312" pitchFamily="49" charset="-122"/>
                <a:ea typeface="仿宋_GB2312" pitchFamily="49" charset="-122"/>
              </a:rPr>
            </a:br>
            <a:br>
              <a:rPr lang="en-US" altLang="zh-CN" sz="3000" b="1">
                <a:latin typeface="仿宋_GB2312" pitchFamily="49" charset="-122"/>
                <a:ea typeface="仿宋_GB2312" pitchFamily="49" charset="-122"/>
              </a:rPr>
            </a:br>
            <a:endParaRPr lang="en-US" altLang="zh-CN" sz="3000" b="1"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22118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2455515"/>
              </p:ext>
            </p:extLst>
          </p:nvPr>
        </p:nvGraphicFramePr>
        <p:xfrm>
          <a:off x="3059113" y="1989138"/>
          <a:ext cx="2368550" cy="1049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524" name="Equation" r:id="rId4" imgW="1066680" imgH="431640" progId="Equation.DSMT4">
                  <p:embed/>
                </p:oleObj>
              </mc:Choice>
              <mc:Fallback>
                <p:oleObj name="Equation" r:id="rId4" imgW="10666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1989138"/>
                        <a:ext cx="2368550" cy="1049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1190" name="Rectangle 6"/>
          <p:cNvSpPr>
            <a:spLocks noChangeArrowheads="1"/>
          </p:cNvSpPr>
          <p:nvPr/>
        </p:nvSpPr>
        <p:spPr bwMode="auto">
          <a:xfrm>
            <a:off x="179388" y="1628775"/>
            <a:ext cx="7820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零维表达：</a:t>
            </a:r>
            <a:r>
              <a:rPr lang="zh-CN" altLang="en-US" sz="2400" b="1" dirty="0">
                <a:latin typeface="仿宋_GB2312" pitchFamily="49" charset="-122"/>
                <a:ea typeface="仿宋_GB2312" pitchFamily="49" charset="-122"/>
              </a:rPr>
              <a:t>仅用一个样本</a:t>
            </a:r>
            <a:r>
              <a:rPr lang="en-US" altLang="zh-CN" sz="2400" b="1" dirty="0">
                <a:latin typeface="仿宋_GB2312" pitchFamily="49" charset="-122"/>
                <a:ea typeface="仿宋_GB2312" pitchFamily="49" charset="-122"/>
              </a:rPr>
              <a:t>x</a:t>
            </a:r>
            <a:r>
              <a:rPr lang="en-US" altLang="zh-CN" sz="2400" b="1" baseline="-25000" dirty="0">
                <a:latin typeface="仿宋_GB2312" pitchFamily="49" charset="-122"/>
                <a:ea typeface="仿宋_GB2312" pitchFamily="49" charset="-122"/>
              </a:rPr>
              <a:t>0</a:t>
            </a:r>
            <a:r>
              <a:rPr lang="zh-CN" altLang="en-US" sz="2400" b="1" dirty="0">
                <a:latin typeface="仿宋_GB2312" pitchFamily="49" charset="-122"/>
                <a:ea typeface="仿宋_GB2312" pitchFamily="49" charset="-122"/>
              </a:rPr>
              <a:t>代表这些样本，使误差最小？</a:t>
            </a:r>
          </a:p>
        </p:txBody>
      </p:sp>
      <p:sp>
        <p:nvSpPr>
          <p:cNvPr id="221191" name="Rectangle 7"/>
          <p:cNvSpPr>
            <a:spLocks noChangeArrowheads="1"/>
          </p:cNvSpPr>
          <p:nvPr/>
        </p:nvSpPr>
        <p:spPr bwMode="auto">
          <a:xfrm>
            <a:off x="142875" y="3187700"/>
            <a:ext cx="8750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 b="1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一维表达：</a:t>
            </a:r>
            <a:r>
              <a:rPr lang="zh-CN" altLang="en-US" sz="2400" b="1">
                <a:latin typeface="仿宋_GB2312" pitchFamily="49" charset="-122"/>
                <a:ea typeface="仿宋_GB2312" pitchFamily="49" charset="-122"/>
              </a:rPr>
              <a:t>将这些样本，映射到过</a:t>
            </a:r>
            <a:r>
              <a:rPr lang="en-US" altLang="zh-CN" sz="2400" b="1">
                <a:latin typeface="仿宋_GB2312" pitchFamily="49" charset="-122"/>
                <a:ea typeface="仿宋_GB2312" pitchFamily="49" charset="-122"/>
              </a:rPr>
              <a:t>m</a:t>
            </a:r>
            <a:r>
              <a:rPr lang="zh-CN" altLang="en-US" sz="2400" b="1">
                <a:latin typeface="仿宋_GB2312" pitchFamily="49" charset="-122"/>
                <a:ea typeface="仿宋_GB2312" pitchFamily="49" charset="-122"/>
              </a:rPr>
              <a:t>的一条直线上使误差最小？</a:t>
            </a:r>
          </a:p>
        </p:txBody>
      </p:sp>
      <p:sp>
        <p:nvSpPr>
          <p:cNvPr id="221192" name="Rectangle 8"/>
          <p:cNvSpPr>
            <a:spLocks noChangeArrowheads="1"/>
          </p:cNvSpPr>
          <p:nvPr/>
        </p:nvSpPr>
        <p:spPr bwMode="auto">
          <a:xfrm>
            <a:off x="6300788" y="2205038"/>
            <a:ext cx="251936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 b="1">
                <a:solidFill>
                  <a:srgbClr val="FF3300"/>
                </a:solidFill>
                <a:latin typeface="仿宋_GB2312" pitchFamily="49" charset="-122"/>
                <a:ea typeface="仿宋_GB2312" pitchFamily="49" charset="-122"/>
              </a:rPr>
              <a:t>简单，但不能反映样本间的差异</a:t>
            </a:r>
          </a:p>
        </p:txBody>
      </p:sp>
      <p:sp>
        <p:nvSpPr>
          <p:cNvPr id="221193" name="Rectangle 9"/>
          <p:cNvSpPr>
            <a:spLocks noChangeArrowheads="1"/>
          </p:cNvSpPr>
          <p:nvPr/>
        </p:nvSpPr>
        <p:spPr bwMode="auto">
          <a:xfrm>
            <a:off x="611188" y="3716338"/>
            <a:ext cx="83169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1,</a:t>
            </a:r>
            <a:r>
              <a:rPr lang="zh-CN" altLang="en-US" sz="2400" b="1" dirty="0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选取散布矩阵                    最大特征值</a:t>
            </a:r>
          </a:p>
          <a:p>
            <a:endParaRPr lang="en-US" altLang="zh-CN" sz="2400" b="1" dirty="0">
              <a:solidFill>
                <a:srgbClr val="0000FF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22119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4348086"/>
              </p:ext>
            </p:extLst>
          </p:nvPr>
        </p:nvGraphicFramePr>
        <p:xfrm>
          <a:off x="7524328" y="3644900"/>
          <a:ext cx="70485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525" name="Equation" r:id="rId6" imgW="279360" imgH="228600" progId="Equation.DSMT4">
                  <p:embed/>
                </p:oleObj>
              </mc:Choice>
              <mc:Fallback>
                <p:oleObj name="Equation" r:id="rId6" imgW="2793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4328" y="3644900"/>
                        <a:ext cx="704850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119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6860715"/>
              </p:ext>
            </p:extLst>
          </p:nvPr>
        </p:nvGraphicFramePr>
        <p:xfrm>
          <a:off x="1620838" y="4293096"/>
          <a:ext cx="64770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526" name="Equation" r:id="rId8" imgW="279360" imgH="228600" progId="Equation.DSMT4">
                  <p:embed/>
                </p:oleObj>
              </mc:Choice>
              <mc:Fallback>
                <p:oleObj name="Equation" r:id="rId8" imgW="2793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0838" y="4293096"/>
                        <a:ext cx="647700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119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8411060"/>
              </p:ext>
            </p:extLst>
          </p:nvPr>
        </p:nvGraphicFramePr>
        <p:xfrm>
          <a:off x="2915816" y="3534269"/>
          <a:ext cx="2951907" cy="830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527" name="Equation" r:id="rId10" imgW="1536480" imgH="431640" progId="Equation.DSMT4">
                  <p:embed/>
                </p:oleObj>
              </mc:Choice>
              <mc:Fallback>
                <p:oleObj name="Equation" r:id="rId10" imgW="15364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5816" y="3534269"/>
                        <a:ext cx="2951907" cy="8308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119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3586314"/>
              </p:ext>
            </p:extLst>
          </p:nvPr>
        </p:nvGraphicFramePr>
        <p:xfrm>
          <a:off x="6444208" y="4365104"/>
          <a:ext cx="166687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528" name="Equation" r:id="rId12" imgW="685800" imgH="152280" progId="Equation.DSMT4">
                  <p:embed/>
                </p:oleObj>
              </mc:Choice>
              <mc:Fallback>
                <p:oleObj name="Equation" r:id="rId12" imgW="685800" imgH="152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4208" y="4365104"/>
                        <a:ext cx="1666875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1198" name="Rectangle 14"/>
          <p:cNvSpPr>
            <a:spLocks noChangeArrowheads="1"/>
          </p:cNvSpPr>
          <p:nvPr/>
        </p:nvSpPr>
        <p:spPr bwMode="auto">
          <a:xfrm>
            <a:off x="611188" y="4839196"/>
            <a:ext cx="389882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3,</a:t>
            </a:r>
            <a:r>
              <a:rPr lang="zh-CN" altLang="en-US" sz="2400" b="1" dirty="0">
                <a:solidFill>
                  <a:srgbClr val="0000FF"/>
                </a:solidFill>
                <a:latin typeface="仿宋_GB2312" pitchFamily="49" charset="-122"/>
                <a:ea typeface="仿宋_GB2312" pitchFamily="49" charset="-122"/>
              </a:rPr>
              <a:t>将样本向直线做垂直投影</a:t>
            </a:r>
          </a:p>
        </p:txBody>
      </p:sp>
      <p:sp>
        <p:nvSpPr>
          <p:cNvPr id="221199" name="Rectangle 15"/>
          <p:cNvSpPr>
            <a:spLocks noChangeArrowheads="1"/>
          </p:cNvSpPr>
          <p:nvPr/>
        </p:nvSpPr>
        <p:spPr bwMode="auto">
          <a:xfrm>
            <a:off x="179388" y="5445224"/>
            <a:ext cx="87503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400" b="1" i="1">
                <a:solidFill>
                  <a:srgbClr val="FF3300"/>
                </a:solidFill>
                <a:latin typeface="仿宋_GB2312" pitchFamily="49" charset="-122"/>
                <a:ea typeface="仿宋_GB2312" pitchFamily="49" charset="-122"/>
              </a:rPr>
              <a:t>d’ </a:t>
            </a:r>
            <a:r>
              <a:rPr lang="zh-CN" altLang="en-US" sz="2400" b="1">
                <a:solidFill>
                  <a:srgbClr val="FF3300"/>
                </a:solidFill>
                <a:latin typeface="仿宋_GB2312" pitchFamily="49" charset="-122"/>
                <a:ea typeface="仿宋_GB2312" pitchFamily="49" charset="-122"/>
              </a:rPr>
              <a:t>维表达：</a:t>
            </a:r>
            <a:r>
              <a:rPr lang="zh-CN" altLang="en-US" sz="2400" b="1">
                <a:latin typeface="仿宋_GB2312" pitchFamily="49" charset="-122"/>
                <a:ea typeface="仿宋_GB2312" pitchFamily="49" charset="-122"/>
              </a:rPr>
              <a:t>将这些样本，映射到以</a:t>
            </a:r>
            <a:r>
              <a:rPr lang="en-US" altLang="zh-CN" sz="2400" b="1">
                <a:latin typeface="仿宋_GB2312" pitchFamily="49" charset="-122"/>
                <a:ea typeface="仿宋_GB2312" pitchFamily="49" charset="-122"/>
              </a:rPr>
              <a:t>m</a:t>
            </a:r>
            <a:r>
              <a:rPr lang="zh-CN" altLang="en-US" sz="2400" b="1">
                <a:latin typeface="仿宋_GB2312" pitchFamily="49" charset="-122"/>
                <a:ea typeface="仿宋_GB2312" pitchFamily="49" charset="-122"/>
              </a:rPr>
              <a:t>为原点的</a:t>
            </a:r>
            <a:r>
              <a:rPr lang="en-US" altLang="zh-CN" sz="2400" b="1" i="1">
                <a:solidFill>
                  <a:srgbClr val="FF3300"/>
                </a:solidFill>
                <a:latin typeface="仿宋_GB2312" pitchFamily="49" charset="-122"/>
                <a:ea typeface="仿宋_GB2312" pitchFamily="49" charset="-122"/>
              </a:rPr>
              <a:t>d’</a:t>
            </a:r>
            <a:r>
              <a:rPr lang="zh-CN" altLang="en-US" sz="2400" b="1" i="1">
                <a:solidFill>
                  <a:srgbClr val="FF3300"/>
                </a:solidFill>
                <a:latin typeface="仿宋_GB2312" pitchFamily="49" charset="-122"/>
                <a:ea typeface="仿宋_GB2312" pitchFamily="49" charset="-122"/>
              </a:rPr>
              <a:t>维空间中</a:t>
            </a:r>
            <a:r>
              <a:rPr lang="zh-CN" altLang="en-US" b="1" i="1">
                <a:solidFill>
                  <a:srgbClr val="FF3300"/>
                </a:solidFill>
                <a:latin typeface="仿宋_GB2312" pitchFamily="49" charset="-122"/>
                <a:ea typeface="仿宋_GB2312" pitchFamily="49" charset="-122"/>
              </a:rPr>
              <a:t>，</a:t>
            </a:r>
            <a:r>
              <a:rPr lang="zh-CN" altLang="en-US" sz="2400" b="1">
                <a:latin typeface="仿宋_GB2312" pitchFamily="49" charset="-122"/>
                <a:ea typeface="仿宋_GB2312" pitchFamily="49" charset="-122"/>
              </a:rPr>
              <a:t>使误差准则函数最小？</a:t>
            </a:r>
          </a:p>
        </p:txBody>
      </p:sp>
    </p:spTree>
    <p:extLst>
      <p:ext uri="{BB962C8B-B14F-4D97-AF65-F5344CB8AC3E}">
        <p14:creationId xmlns:p14="http://schemas.microsoft.com/office/powerpoint/2010/main" val="73832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2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2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2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2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2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2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2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186" grpId="0"/>
      <p:bldP spid="221190" grpId="0"/>
      <p:bldP spid="221191" grpId="0"/>
      <p:bldP spid="221192" grpId="0"/>
      <p:bldP spid="221193" grpId="0"/>
      <p:bldP spid="221198" grpId="0"/>
      <p:bldP spid="22119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7615"/>
            <a:ext cx="8229600" cy="773113"/>
          </a:xfrm>
        </p:spPr>
        <p:txBody>
          <a:bodyPr/>
          <a:lstStyle/>
          <a:p>
            <a:r>
              <a:rPr lang="en-US" altLang="zh-CN" sz="3000" b="1" dirty="0"/>
              <a:t>PCA</a:t>
            </a:r>
            <a:r>
              <a:rPr lang="zh-CN" altLang="en-US" sz="3000" b="1" dirty="0"/>
              <a:t>算法</a:t>
            </a:r>
            <a:r>
              <a:rPr lang="en-US" altLang="zh-CN" sz="3000" b="1" i="1" dirty="0">
                <a:solidFill>
                  <a:srgbClr val="FF3300"/>
                </a:solidFill>
              </a:rPr>
              <a:t>d’ </a:t>
            </a:r>
            <a:r>
              <a:rPr lang="zh-CN" altLang="en-US" sz="3000" b="1" dirty="0">
                <a:solidFill>
                  <a:srgbClr val="FF3300"/>
                </a:solidFill>
              </a:rPr>
              <a:t>维表达：</a:t>
            </a:r>
            <a:endParaRPr lang="zh-CN" altLang="en-US" sz="3000" b="1" dirty="0"/>
          </a:p>
        </p:txBody>
      </p:sp>
      <p:graphicFrame>
        <p:nvGraphicFramePr>
          <p:cNvPr id="22323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0003799"/>
              </p:ext>
            </p:extLst>
          </p:nvPr>
        </p:nvGraphicFramePr>
        <p:xfrm>
          <a:off x="1979613" y="936575"/>
          <a:ext cx="14414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968" name="Equation" r:id="rId4" imgW="698197" imgH="253890" progId="Equation.DSMT4">
                  <p:embed/>
                </p:oleObj>
              </mc:Choice>
              <mc:Fallback>
                <p:oleObj name="Equation" r:id="rId4" imgW="698197" imgH="25389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936575"/>
                        <a:ext cx="144145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23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3054383"/>
              </p:ext>
            </p:extLst>
          </p:nvPr>
        </p:nvGraphicFramePr>
        <p:xfrm>
          <a:off x="4391025" y="839737"/>
          <a:ext cx="1909763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969" name="Equation" r:id="rId6" imgW="939600" imgH="279360" progId="Equation.DSMT4">
                  <p:embed/>
                </p:oleObj>
              </mc:Choice>
              <mc:Fallback>
                <p:oleObj name="Equation" r:id="rId6" imgW="93960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1025" y="839737"/>
                        <a:ext cx="1909763" cy="55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23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3694048"/>
              </p:ext>
            </p:extLst>
          </p:nvPr>
        </p:nvGraphicFramePr>
        <p:xfrm>
          <a:off x="8027988" y="984200"/>
          <a:ext cx="431800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970" name="Equation" r:id="rId8" imgW="177415" imgH="126725" progId="Equation.DSMT4">
                  <p:embed/>
                </p:oleObj>
              </mc:Choice>
              <mc:Fallback>
                <p:oleObj name="Equation" r:id="rId8" imgW="177415" imgH="12672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27988" y="984200"/>
                        <a:ext cx="431800" cy="295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23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0707328"/>
              </p:ext>
            </p:extLst>
          </p:nvPr>
        </p:nvGraphicFramePr>
        <p:xfrm>
          <a:off x="5292725" y="1182737"/>
          <a:ext cx="2232025" cy="1014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971" name="Equation" r:id="rId10" imgW="939600" imgH="431640" progId="Equation.DSMT4">
                  <p:embed/>
                </p:oleObj>
              </mc:Choice>
              <mc:Fallback>
                <p:oleObj name="Equation" r:id="rId10" imgW="9396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1182737"/>
                        <a:ext cx="2232025" cy="1014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23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4326147"/>
              </p:ext>
            </p:extLst>
          </p:nvPr>
        </p:nvGraphicFramePr>
        <p:xfrm>
          <a:off x="539750" y="1925687"/>
          <a:ext cx="576263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972" name="Equation" r:id="rId12" imgW="279279" imgH="253890" progId="Equation.DSMT4">
                  <p:embed/>
                </p:oleObj>
              </mc:Choice>
              <mc:Fallback>
                <p:oleObj name="Equation" r:id="rId12" imgW="279279" imgH="25389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925687"/>
                        <a:ext cx="576263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24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540518"/>
              </p:ext>
            </p:extLst>
          </p:nvPr>
        </p:nvGraphicFramePr>
        <p:xfrm>
          <a:off x="1141413" y="2395587"/>
          <a:ext cx="2351087" cy="103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973" name="Equation" r:id="rId14" imgW="1041120" imgH="457200" progId="Equation.DSMT4">
                  <p:embed/>
                </p:oleObj>
              </mc:Choice>
              <mc:Fallback>
                <p:oleObj name="Equation" r:id="rId14" imgW="104112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1413" y="2395587"/>
                        <a:ext cx="2351087" cy="1030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24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8893505"/>
              </p:ext>
            </p:extLst>
          </p:nvPr>
        </p:nvGraphicFramePr>
        <p:xfrm>
          <a:off x="4884738" y="2576562"/>
          <a:ext cx="2135187" cy="61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974" name="Equation" r:id="rId16" imgW="901440" imgH="253800" progId="Equation.DSMT4">
                  <p:embed/>
                </p:oleObj>
              </mc:Choice>
              <mc:Fallback>
                <p:oleObj name="Equation" r:id="rId16" imgW="9014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4738" y="2576562"/>
                        <a:ext cx="2135187" cy="611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24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2853608"/>
              </p:ext>
            </p:extLst>
          </p:nvPr>
        </p:nvGraphicFramePr>
        <p:xfrm>
          <a:off x="2987675" y="3438574"/>
          <a:ext cx="936625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975" name="Equation" r:id="rId18" imgW="418918" imgH="177723" progId="Equation.DSMT4">
                  <p:embed/>
                </p:oleObj>
              </mc:Choice>
              <mc:Fallback>
                <p:oleObj name="Equation" r:id="rId18" imgW="418918" imgH="17772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3438574"/>
                        <a:ext cx="936625" cy="404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24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1856739"/>
              </p:ext>
            </p:extLst>
          </p:nvPr>
        </p:nvGraphicFramePr>
        <p:xfrm>
          <a:off x="5219700" y="3511599"/>
          <a:ext cx="287338" cy="28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976" name="Equation" r:id="rId20" imgW="126725" imgH="126725" progId="Equation.DSMT4">
                  <p:embed/>
                </p:oleObj>
              </mc:Choice>
              <mc:Fallback>
                <p:oleObj name="Equation" r:id="rId20" imgW="126725" imgH="12672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3511599"/>
                        <a:ext cx="287338" cy="287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24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7636448"/>
              </p:ext>
            </p:extLst>
          </p:nvPr>
        </p:nvGraphicFramePr>
        <p:xfrm>
          <a:off x="6659563" y="3111549"/>
          <a:ext cx="2411412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977" name="Equation" r:id="rId22" imgW="939600" imgH="431640" progId="Equation.DSMT4">
                  <p:embed/>
                </p:oleObj>
              </mc:Choice>
              <mc:Fallback>
                <p:oleObj name="Equation" r:id="rId22" imgW="9396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9563" y="3111549"/>
                        <a:ext cx="2411412" cy="1095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245" name="Rectangle 13"/>
          <p:cNvSpPr>
            <a:spLocks noChangeArrowheads="1"/>
          </p:cNvSpPr>
          <p:nvPr/>
        </p:nvSpPr>
        <p:spPr bwMode="auto">
          <a:xfrm>
            <a:off x="395288" y="936575"/>
            <a:ext cx="170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sz="2400">
                <a:latin typeface="仿宋_GB2312" pitchFamily="49" charset="-122"/>
                <a:ea typeface="仿宋_GB2312" pitchFamily="49" charset="-122"/>
                <a:cs typeface="Times New Roman" pitchFamily="18" charset="0"/>
              </a:rPr>
              <a:t>有样本集合</a:t>
            </a:r>
            <a:endParaRPr lang="zh-CN" altLang="en-US" sz="2400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23246" name="Rectangle 14"/>
          <p:cNvSpPr>
            <a:spLocks noChangeArrowheads="1"/>
          </p:cNvSpPr>
          <p:nvPr/>
        </p:nvSpPr>
        <p:spPr bwMode="auto">
          <a:xfrm>
            <a:off x="3348038" y="912762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sz="2400">
                <a:latin typeface="仿宋_GB2312" pitchFamily="49" charset="-122"/>
                <a:ea typeface="仿宋_GB2312" pitchFamily="49" charset="-122"/>
                <a:cs typeface="Times New Roman" pitchFamily="18" charset="0"/>
              </a:rPr>
              <a:t>，其中</a:t>
            </a:r>
            <a:endParaRPr lang="zh-CN" altLang="en-US" sz="2400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23247" name="Rectangle 15"/>
          <p:cNvSpPr>
            <a:spLocks noChangeArrowheads="1"/>
          </p:cNvSpPr>
          <p:nvPr/>
        </p:nvSpPr>
        <p:spPr bwMode="auto">
          <a:xfrm>
            <a:off x="6088063" y="912762"/>
            <a:ext cx="2012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sz="2400">
                <a:latin typeface="仿宋_GB2312" pitchFamily="49" charset="-122"/>
                <a:ea typeface="仿宋_GB2312" pitchFamily="49" charset="-122"/>
                <a:cs typeface="Times New Roman" pitchFamily="18" charset="0"/>
              </a:rPr>
              <a:t>，以样本均值</a:t>
            </a:r>
            <a:endParaRPr lang="zh-CN" altLang="en-US" sz="2400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23248" name="Rectangle 16"/>
          <p:cNvSpPr>
            <a:spLocks noChangeArrowheads="1"/>
          </p:cNvSpPr>
          <p:nvPr/>
        </p:nvSpPr>
        <p:spPr bwMode="auto">
          <a:xfrm>
            <a:off x="395288" y="1422449"/>
            <a:ext cx="5060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sz="2400">
                <a:latin typeface="仿宋_GB2312" pitchFamily="49" charset="-122"/>
                <a:ea typeface="仿宋_GB2312" pitchFamily="49" charset="-122"/>
                <a:cs typeface="Times New Roman" pitchFamily="18" charset="0"/>
              </a:rPr>
              <a:t>为坐标原点建立新的坐标系，则有：</a:t>
            </a:r>
            <a:endParaRPr lang="zh-CN" altLang="en-US" sz="2400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23249" name="Rectangle 17"/>
          <p:cNvSpPr>
            <a:spLocks noChangeArrowheads="1"/>
          </p:cNvSpPr>
          <p:nvPr/>
        </p:nvSpPr>
        <p:spPr bwMode="auto">
          <a:xfrm>
            <a:off x="7505700" y="1493887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sz="2400">
                <a:latin typeface="仿宋_GB2312" pitchFamily="49" charset="-122"/>
                <a:ea typeface="仿宋_GB2312" pitchFamily="49" charset="-122"/>
                <a:cs typeface="Times New Roman" pitchFamily="18" charset="0"/>
              </a:rPr>
              <a:t>，其中</a:t>
            </a:r>
            <a:endParaRPr lang="zh-CN" altLang="en-US" sz="2400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23250" name="Rectangle 18"/>
          <p:cNvSpPr>
            <a:spLocks noChangeArrowheads="1"/>
          </p:cNvSpPr>
          <p:nvPr/>
        </p:nvSpPr>
        <p:spPr bwMode="auto">
          <a:xfrm>
            <a:off x="971550" y="1925687"/>
            <a:ext cx="292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sz="2400">
                <a:latin typeface="仿宋_GB2312" pitchFamily="49" charset="-122"/>
                <a:ea typeface="仿宋_GB2312" pitchFamily="49" charset="-122"/>
                <a:cs typeface="Times New Roman" pitchFamily="18" charset="0"/>
              </a:rPr>
              <a:t>为标准正交向量基：</a:t>
            </a:r>
            <a:endParaRPr lang="zh-CN" altLang="en-US" sz="2400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23251" name="Rectangle 19"/>
          <p:cNvSpPr>
            <a:spLocks noChangeArrowheads="1"/>
          </p:cNvSpPr>
          <p:nvPr/>
        </p:nvSpPr>
        <p:spPr bwMode="auto">
          <a:xfrm>
            <a:off x="4859338" y="1998712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sz="2400" dirty="0">
                <a:latin typeface="仿宋_GB2312" pitchFamily="49" charset="-122"/>
                <a:ea typeface="仿宋_GB2312" pitchFamily="49" charset="-122"/>
                <a:cs typeface="Times New Roman" pitchFamily="18" charset="0"/>
              </a:rPr>
              <a:t>因此有：</a:t>
            </a:r>
            <a:endParaRPr lang="zh-CN" altLang="en-US" sz="2400" dirty="0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23252" name="Rectangle 20"/>
          <p:cNvSpPr>
            <a:spLocks noChangeArrowheads="1"/>
          </p:cNvSpPr>
          <p:nvPr/>
        </p:nvSpPr>
        <p:spPr bwMode="auto">
          <a:xfrm>
            <a:off x="395288" y="3438574"/>
            <a:ext cx="2622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zh-CN" altLang="en-US" sz="2400">
                <a:latin typeface="仿宋_GB2312" pitchFamily="49" charset="-122"/>
                <a:ea typeface="仿宋_GB2312" pitchFamily="49" charset="-122"/>
                <a:cs typeface="Times New Roman" pitchFamily="18" charset="0"/>
              </a:rPr>
              <a:t>将特征维数降低到</a:t>
            </a:r>
            <a:endParaRPr lang="zh-CN" altLang="en-US" sz="2400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23253" name="Rectangle 21"/>
          <p:cNvSpPr>
            <a:spLocks noChangeArrowheads="1"/>
          </p:cNvSpPr>
          <p:nvPr/>
        </p:nvSpPr>
        <p:spPr bwMode="auto">
          <a:xfrm>
            <a:off x="3851275" y="3413174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sz="2400">
                <a:latin typeface="仿宋_GB2312" pitchFamily="49" charset="-122"/>
                <a:ea typeface="仿宋_GB2312" pitchFamily="49" charset="-122"/>
                <a:cs typeface="Times New Roman" pitchFamily="18" charset="0"/>
              </a:rPr>
              <a:t>，则有对</a:t>
            </a:r>
            <a:endParaRPr lang="zh-CN" altLang="en-US" sz="2400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23254" name="Rectangle 22"/>
          <p:cNvSpPr>
            <a:spLocks noChangeArrowheads="1"/>
          </p:cNvSpPr>
          <p:nvPr/>
        </p:nvSpPr>
        <p:spPr bwMode="auto">
          <a:xfrm>
            <a:off x="5508625" y="3413174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sz="2400">
                <a:latin typeface="仿宋_GB2312" pitchFamily="49" charset="-122"/>
                <a:ea typeface="仿宋_GB2312" pitchFamily="49" charset="-122"/>
                <a:cs typeface="Times New Roman" pitchFamily="18" charset="0"/>
              </a:rPr>
              <a:t>的近似：</a:t>
            </a:r>
            <a:endParaRPr lang="zh-CN" altLang="en-US" sz="2400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23255" name="Rectangle 23"/>
          <p:cNvSpPr>
            <a:spLocks noChangeArrowheads="1"/>
          </p:cNvSpPr>
          <p:nvPr/>
        </p:nvSpPr>
        <p:spPr bwMode="auto">
          <a:xfrm>
            <a:off x="2268538" y="7578725"/>
            <a:ext cx="268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CN" sz="2400"/>
              <a:t> </a:t>
            </a:r>
          </a:p>
        </p:txBody>
      </p:sp>
      <p:graphicFrame>
        <p:nvGraphicFramePr>
          <p:cNvPr id="223256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8250537"/>
              </p:ext>
            </p:extLst>
          </p:nvPr>
        </p:nvGraphicFramePr>
        <p:xfrm>
          <a:off x="2773363" y="4389660"/>
          <a:ext cx="3743325" cy="127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978" name="Equation" r:id="rId24" imgW="1523880" imgH="482400" progId="Equation.DSMT4">
                  <p:embed/>
                </p:oleObj>
              </mc:Choice>
              <mc:Fallback>
                <p:oleObj name="Equation" r:id="rId24" imgW="152388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3363" y="4389660"/>
                        <a:ext cx="3743325" cy="1271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257" name="Rectangle 25"/>
          <p:cNvSpPr>
            <a:spLocks noChangeArrowheads="1"/>
          </p:cNvSpPr>
          <p:nvPr/>
        </p:nvSpPr>
        <p:spPr bwMode="auto">
          <a:xfrm>
            <a:off x="395288" y="3979912"/>
            <a:ext cx="323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sz="2400">
                <a:latin typeface="仿宋_GB2312" pitchFamily="49" charset="-122"/>
                <a:ea typeface="仿宋_GB2312" pitchFamily="49" charset="-122"/>
                <a:cs typeface="Times New Roman" pitchFamily="18" charset="0"/>
              </a:rPr>
              <a:t>误差平方和准则函数：</a:t>
            </a:r>
            <a:endParaRPr lang="zh-CN" altLang="en-US" sz="2400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23258" name="Rectangle 26"/>
          <p:cNvSpPr>
            <a:spLocks noChangeArrowheads="1"/>
          </p:cNvSpPr>
          <p:nvPr/>
        </p:nvSpPr>
        <p:spPr bwMode="auto">
          <a:xfrm>
            <a:off x="3082925" y="1779637"/>
            <a:ext cx="5778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indent="266700"/>
            <a:r>
              <a:rPr lang="zh-CN" altLang="en-US" sz="1000">
                <a:latin typeface="仿宋_GB2312" pitchFamily="49" charset="-122"/>
                <a:ea typeface="仿宋_GB2312" pitchFamily="49" charset="-122"/>
                <a:cs typeface="Times New Roman" pitchFamily="18" charset="0"/>
              </a:rPr>
              <a:t>。</a:t>
            </a:r>
            <a:endParaRPr lang="zh-CN" altLang="en-US" sz="1100">
              <a:latin typeface="仿宋_GB2312" pitchFamily="49" charset="-122"/>
              <a:ea typeface="仿宋_GB2312" pitchFamily="49" charset="-122"/>
            </a:endParaRPr>
          </a:p>
          <a:p>
            <a:pPr indent="266700" eaLnBrk="0" hangingPunct="0"/>
            <a:endParaRPr lang="en-US" altLang="zh-CN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23259" name="Rectangle 27"/>
          <p:cNvSpPr>
            <a:spLocks noChangeArrowheads="1"/>
          </p:cNvSpPr>
          <p:nvPr/>
        </p:nvSpPr>
        <p:spPr bwMode="auto">
          <a:xfrm>
            <a:off x="3082925" y="2783651"/>
            <a:ext cx="24878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CN" sz="1000">
                <a:latin typeface="仿宋_GB2312" pitchFamily="49" charset="-122"/>
                <a:ea typeface="仿宋_GB2312" pitchFamily="49" charset="-122"/>
                <a:cs typeface="Times New Roman" pitchFamily="18" charset="0"/>
              </a:rPr>
              <a:t> </a:t>
            </a:r>
            <a:endParaRPr lang="en-US" altLang="zh-CN"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23260" name="Rectangle 28"/>
          <p:cNvSpPr>
            <a:spLocks noChangeArrowheads="1"/>
          </p:cNvSpPr>
          <p:nvPr/>
        </p:nvSpPr>
        <p:spPr bwMode="auto">
          <a:xfrm>
            <a:off x="3082925" y="3513901"/>
            <a:ext cx="301877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CN" sz="1000">
                <a:latin typeface="仿宋_GB2312" pitchFamily="49" charset="-122"/>
                <a:ea typeface="仿宋_GB2312" pitchFamily="49" charset="-122"/>
                <a:cs typeface="Times New Roman" pitchFamily="18" charset="0"/>
              </a:rPr>
              <a:t>			 </a:t>
            </a:r>
            <a:endParaRPr lang="en-US" altLang="zh-CN"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223261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8382633"/>
              </p:ext>
            </p:extLst>
          </p:nvPr>
        </p:nvGraphicFramePr>
        <p:xfrm>
          <a:off x="6300788" y="4361085"/>
          <a:ext cx="2771775" cy="1300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979" name="Equation" r:id="rId26" imgW="1028520" imgH="482400" progId="Equation.DSMT4">
                  <p:embed/>
                </p:oleObj>
              </mc:Choice>
              <mc:Fallback>
                <p:oleObj name="Equation" r:id="rId26" imgW="102852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788" y="4361085"/>
                        <a:ext cx="2771775" cy="1300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262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4894785"/>
              </p:ext>
            </p:extLst>
          </p:nvPr>
        </p:nvGraphicFramePr>
        <p:xfrm>
          <a:off x="0" y="4425205"/>
          <a:ext cx="2843213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980" name="Equation" r:id="rId28" imgW="1257120" imgH="431640" progId="Equation.DSMT4">
                  <p:embed/>
                </p:oleObj>
              </mc:Choice>
              <mc:Fallback>
                <p:oleObj name="Equation" r:id="rId28" imgW="125712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425205"/>
                        <a:ext cx="2843213" cy="1174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263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1201425"/>
              </p:ext>
            </p:extLst>
          </p:nvPr>
        </p:nvGraphicFramePr>
        <p:xfrm>
          <a:off x="755650" y="5577730"/>
          <a:ext cx="2087563" cy="116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981" name="Equation" r:id="rId30" imgW="774360" imgH="431640" progId="Equation.DSMT4">
                  <p:embed/>
                </p:oleObj>
              </mc:Choice>
              <mc:Fallback>
                <p:oleObj name="Equation" r:id="rId30" imgW="7743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5577730"/>
                        <a:ext cx="2087563" cy="1163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264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3927167"/>
              </p:ext>
            </p:extLst>
          </p:nvPr>
        </p:nvGraphicFramePr>
        <p:xfrm>
          <a:off x="3082925" y="5577730"/>
          <a:ext cx="5611813" cy="116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982" name="Equation" r:id="rId32" imgW="2082600" imgH="431640" progId="Equation.DSMT4">
                  <p:embed/>
                </p:oleObj>
              </mc:Choice>
              <mc:Fallback>
                <p:oleObj name="Equation" r:id="rId32" imgW="20826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2925" y="5577730"/>
                        <a:ext cx="5611813" cy="1163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210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3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3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23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23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23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23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3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23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23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23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23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23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23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23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23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251" grpId="0"/>
      <p:bldP spid="223252" grpId="0"/>
      <p:bldP spid="223253" grpId="0"/>
      <p:bldP spid="223254" grpId="0"/>
      <p:bldP spid="223257" grpId="0"/>
      <p:bldP spid="2232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267744" y="1484784"/>
            <a:ext cx="6359463" cy="165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99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32656"/>
            <a:ext cx="8229600" cy="990600"/>
          </a:xfrm>
        </p:spPr>
        <p:txBody>
          <a:bodyPr/>
          <a:lstStyle/>
          <a:p>
            <a:r>
              <a:rPr lang="zh-CN" altLang="en-US" dirty="0"/>
              <a:t>降维的基本方法</a:t>
            </a:r>
          </a:p>
        </p:txBody>
      </p:sp>
      <p:sp>
        <p:nvSpPr>
          <p:cNvPr id="3" name="Rectangle 2"/>
          <p:cNvSpPr/>
          <p:nvPr/>
        </p:nvSpPr>
        <p:spPr>
          <a:xfrm rot="900000">
            <a:off x="7113836" y="670467"/>
            <a:ext cx="1560937" cy="769441"/>
          </a:xfrm>
          <a:prstGeom prst="rect">
            <a:avLst/>
          </a:prstGeom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indent="-182880">
              <a:spcBef>
                <a:spcPct val="20000"/>
              </a:spcBef>
              <a:buClr>
                <a:srgbClr val="002060"/>
              </a:buClr>
              <a:buSzPct val="80000"/>
            </a:pPr>
            <a:r>
              <a:rPr lang="zh-CN" altLang="en-US" sz="2000" dirty="0">
                <a:solidFill>
                  <a:srgbClr val="002060"/>
                </a:solidFill>
                <a:latin typeface="仿宋_GB2312" pitchFamily="49" charset="-122"/>
                <a:ea typeface="仿宋_GB2312" pitchFamily="49" charset="-122"/>
              </a:rPr>
              <a:t>如何选出有效特征</a:t>
            </a:r>
            <a:r>
              <a:rPr lang="zh-CN" altLang="en-US" sz="2400" dirty="0">
                <a:solidFill>
                  <a:srgbClr val="002060"/>
                </a:solidFill>
                <a:latin typeface="仿宋_GB2312" pitchFamily="49" charset="-122"/>
                <a:ea typeface="仿宋_GB2312" pitchFamily="49" charset="-122"/>
              </a:rPr>
              <a:t>？</a:t>
            </a:r>
            <a:endParaRPr lang="en-US" altLang="zh-CN" sz="2400" dirty="0">
              <a:solidFill>
                <a:srgbClr val="00206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6" name="Rectangle 5"/>
          <p:cNvSpPr/>
          <p:nvPr/>
        </p:nvSpPr>
        <p:spPr>
          <a:xfrm rot="900000">
            <a:off x="6892066" y="2986577"/>
            <a:ext cx="2025771" cy="769441"/>
          </a:xfrm>
          <a:prstGeom prst="rect">
            <a:avLst/>
          </a:prstGeom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indent="-182880">
              <a:spcBef>
                <a:spcPct val="20000"/>
              </a:spcBef>
              <a:buClr>
                <a:srgbClr val="002060"/>
              </a:buClr>
              <a:buSzPct val="80000"/>
            </a:pPr>
            <a:r>
              <a:rPr lang="zh-CN" altLang="en-US" sz="2000" b="1" dirty="0">
                <a:solidFill>
                  <a:srgbClr val="002060"/>
                </a:solidFill>
                <a:latin typeface="仿宋_GB2312" pitchFamily="49" charset="-122"/>
                <a:ea typeface="仿宋_GB2312" pitchFamily="49" charset="-122"/>
              </a:rPr>
              <a:t>如何计算出更有效特征</a:t>
            </a:r>
            <a:r>
              <a:rPr lang="zh-CN" altLang="en-US" sz="2400" dirty="0">
                <a:solidFill>
                  <a:srgbClr val="002060"/>
                </a:solidFill>
                <a:latin typeface="仿宋_GB2312" pitchFamily="49" charset="-122"/>
                <a:ea typeface="仿宋_GB2312" pitchFamily="49" charset="-122"/>
              </a:rPr>
              <a:t>？</a:t>
            </a:r>
            <a:endParaRPr lang="en-US" altLang="zh-CN" sz="2400" dirty="0">
              <a:solidFill>
                <a:srgbClr val="00206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267744" y="3701106"/>
            <a:ext cx="6429297" cy="2941814"/>
            <a:chOff x="424282" y="3792995"/>
            <a:chExt cx="6766577" cy="2941814"/>
          </a:xfrm>
        </p:grpSpPr>
        <p:sp>
          <p:nvSpPr>
            <p:cNvPr id="18" name="Rectangle 17"/>
            <p:cNvSpPr/>
            <p:nvPr/>
          </p:nvSpPr>
          <p:spPr>
            <a:xfrm>
              <a:off x="424282" y="5294649"/>
              <a:ext cx="6696745" cy="14401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4282" y="3792995"/>
              <a:ext cx="6696744" cy="14401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024944" y="3893708"/>
              <a:ext cx="4165915" cy="1211357"/>
              <a:chOff x="4148326" y="3954064"/>
              <a:chExt cx="4165915" cy="121135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4148326" y="3954064"/>
                <a:ext cx="4165915" cy="12113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zh-CN" altLang="en-US" sz="20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线性降维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：样本分布在一个嵌入的子空间中，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           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是线性变换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Rectangle 3"/>
                  <p:cNvSpPr/>
                  <p:nvPr/>
                </p:nvSpPr>
                <p:spPr>
                  <a:xfrm>
                    <a:off x="5842349" y="4366799"/>
                    <a:ext cx="1086088" cy="43858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lnSpc>
                        <a:spcPct val="125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p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sup>
                          </m:sSup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𝐱</m:t>
                          </m:r>
                        </m:oMath>
                      </m:oMathPara>
                    </a14:m>
                    <a:endParaRPr lang="en-US" altLang="zh-CN" b="1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4" name="Rectangle 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42349" y="4366799"/>
                    <a:ext cx="1086088" cy="43858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r="-68824" b="-555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" name="Group 8"/>
            <p:cNvGrpSpPr/>
            <p:nvPr/>
          </p:nvGrpSpPr>
          <p:grpSpPr>
            <a:xfrm>
              <a:off x="751378" y="5442746"/>
              <a:ext cx="4598962" cy="1246495"/>
              <a:chOff x="1756089" y="5579409"/>
              <a:chExt cx="4598962" cy="1246495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756089" y="5579409"/>
                <a:ext cx="4598962" cy="12464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</a:pPr>
                <a:r>
                  <a:rPr lang="zh-CN" altLang="en-US" sz="20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非线性降维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：样本分布在一个嵌入的非线性流形上，               是非线性变换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/>
                  <p:cNvSpPr/>
                  <p:nvPr/>
                </p:nvSpPr>
                <p:spPr>
                  <a:xfrm>
                    <a:off x="3712558" y="5961808"/>
                    <a:ext cx="1126783" cy="43858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lnSpc>
                        <a:spcPct val="125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oMath>
                      </m:oMathPara>
                    </a14:m>
                    <a:endParaRPr lang="en-US" altLang="zh-CN" b="1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1" name="Rectangle 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12558" y="5961808"/>
                    <a:ext cx="1126783" cy="43858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555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723" y="3937011"/>
              <a:ext cx="2108823" cy="1190082"/>
            </a:xfrm>
            <a:prstGeom prst="rect">
              <a:avLst/>
            </a:prstGeom>
          </p:spPr>
        </p:pic>
        <p:pic>
          <p:nvPicPr>
            <p:cNvPr id="160770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8838" y="5381984"/>
              <a:ext cx="1123811" cy="13015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" name="Rectangle 14"/>
          <p:cNvSpPr/>
          <p:nvPr/>
        </p:nvSpPr>
        <p:spPr>
          <a:xfrm>
            <a:off x="355553" y="3937446"/>
            <a:ext cx="1728192" cy="1446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2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从数学的角度可以分为：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2000"/>
              </a:lnSpc>
            </a:pP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线性降维</a:t>
            </a:r>
            <a:endParaRPr lang="en-US" altLang="zh-CN"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2000"/>
              </a:lnSpc>
            </a:pP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非线性降维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55553" y="1597788"/>
            <a:ext cx="1778301" cy="1471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2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从应用的角度可以分为：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2000"/>
              </a:lnSpc>
            </a:pP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特征选择</a:t>
            </a:r>
            <a:endParaRPr lang="en-US" altLang="zh-CN"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2000"/>
              </a:lnSpc>
            </a:pP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特征提取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506529" y="1540361"/>
            <a:ext cx="6120678" cy="826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25000"/>
              </a:lnSpc>
            </a:pP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特征选择（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Feature Selection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：从原始的特征中直接挑选出对分类最有价值的特征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506527" y="2335364"/>
            <a:ext cx="6120679" cy="826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25000"/>
              </a:lnSpc>
            </a:pP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特征提取（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Feature Extraction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将原始特征变换得到一组新的低维特征</a:t>
            </a:r>
          </a:p>
        </p:txBody>
      </p:sp>
    </p:spTree>
    <p:extLst>
      <p:ext uri="{BB962C8B-B14F-4D97-AF65-F5344CB8AC3E}">
        <p14:creationId xmlns:p14="http://schemas.microsoft.com/office/powerpoint/2010/main" val="4867732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7615"/>
            <a:ext cx="8229600" cy="773113"/>
          </a:xfrm>
        </p:spPr>
        <p:txBody>
          <a:bodyPr/>
          <a:lstStyle/>
          <a:p>
            <a:r>
              <a:rPr lang="en-US" altLang="zh-CN" sz="3000" b="1" dirty="0"/>
              <a:t>PCA</a:t>
            </a:r>
            <a:r>
              <a:rPr lang="zh-CN" altLang="en-US" sz="3000" b="1" dirty="0"/>
              <a:t>算法</a:t>
            </a:r>
            <a:r>
              <a:rPr lang="en-US" altLang="zh-CN" sz="3000" b="1" i="1" dirty="0">
                <a:solidFill>
                  <a:srgbClr val="FF3300"/>
                </a:solidFill>
              </a:rPr>
              <a:t>d’ </a:t>
            </a:r>
            <a:r>
              <a:rPr lang="zh-CN" altLang="en-US" sz="3000" b="1" dirty="0">
                <a:solidFill>
                  <a:srgbClr val="FF3300"/>
                </a:solidFill>
              </a:rPr>
              <a:t>维表达：</a:t>
            </a:r>
            <a:endParaRPr lang="zh-CN" altLang="en-US" sz="3000" b="1" dirty="0"/>
          </a:p>
        </p:txBody>
      </p:sp>
      <p:sp>
        <p:nvSpPr>
          <p:cNvPr id="225283" name="Rectangle 3"/>
          <p:cNvSpPr>
            <a:spLocks noChangeArrowheads="1"/>
          </p:cNvSpPr>
          <p:nvPr/>
        </p:nvSpPr>
        <p:spPr bwMode="auto">
          <a:xfrm>
            <a:off x="2268538" y="7578725"/>
            <a:ext cx="268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CN" sz="2400"/>
              <a:t> </a:t>
            </a:r>
          </a:p>
        </p:txBody>
      </p:sp>
      <p:graphicFrame>
        <p:nvGraphicFramePr>
          <p:cNvPr id="225284" name="Object 4"/>
          <p:cNvGraphicFramePr>
            <a:graphicFrameLocks noChangeAspect="1"/>
          </p:cNvGraphicFramePr>
          <p:nvPr/>
        </p:nvGraphicFramePr>
        <p:xfrm>
          <a:off x="2773363" y="835025"/>
          <a:ext cx="3743325" cy="127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40" name="Equation" r:id="rId4" imgW="1523880" imgH="482400" progId="Equation.DSMT4">
                  <p:embed/>
                </p:oleObj>
              </mc:Choice>
              <mc:Fallback>
                <p:oleObj name="Equation" r:id="rId4" imgW="152388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3363" y="835025"/>
                        <a:ext cx="3743325" cy="1271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285" name="Object 5"/>
          <p:cNvGraphicFramePr>
            <a:graphicFrameLocks noChangeAspect="1"/>
          </p:cNvGraphicFramePr>
          <p:nvPr/>
        </p:nvGraphicFramePr>
        <p:xfrm>
          <a:off x="6300788" y="828675"/>
          <a:ext cx="2771775" cy="1300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41" name="Equation" r:id="rId6" imgW="1028520" imgH="482400" progId="Equation.DSMT4">
                  <p:embed/>
                </p:oleObj>
              </mc:Choice>
              <mc:Fallback>
                <p:oleObj name="Equation" r:id="rId6" imgW="102852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788" y="828675"/>
                        <a:ext cx="2771775" cy="1300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286" name="Object 6"/>
          <p:cNvGraphicFramePr>
            <a:graphicFrameLocks noChangeAspect="1"/>
          </p:cNvGraphicFramePr>
          <p:nvPr/>
        </p:nvGraphicFramePr>
        <p:xfrm>
          <a:off x="0" y="908050"/>
          <a:ext cx="2843213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42" name="Equation" r:id="rId8" imgW="1257120" imgH="431640" progId="Equation.DSMT4">
                  <p:embed/>
                </p:oleObj>
              </mc:Choice>
              <mc:Fallback>
                <p:oleObj name="Equation" r:id="rId8" imgW="125712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908050"/>
                        <a:ext cx="2843213" cy="1174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287" name="Object 7"/>
          <p:cNvGraphicFramePr>
            <a:graphicFrameLocks noChangeAspect="1"/>
          </p:cNvGraphicFramePr>
          <p:nvPr/>
        </p:nvGraphicFramePr>
        <p:xfrm>
          <a:off x="755650" y="2060575"/>
          <a:ext cx="2087563" cy="116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43" name="Equation" r:id="rId10" imgW="774360" imgH="431640" progId="Equation.DSMT4">
                  <p:embed/>
                </p:oleObj>
              </mc:Choice>
              <mc:Fallback>
                <p:oleObj name="Equation" r:id="rId10" imgW="7743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2060575"/>
                        <a:ext cx="2087563" cy="1163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288" name="Object 8"/>
          <p:cNvGraphicFramePr>
            <a:graphicFrameLocks noChangeAspect="1"/>
          </p:cNvGraphicFramePr>
          <p:nvPr/>
        </p:nvGraphicFramePr>
        <p:xfrm>
          <a:off x="3082925" y="2060575"/>
          <a:ext cx="5611813" cy="116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44" name="Equation" r:id="rId12" imgW="2082600" imgH="431640" progId="Equation.DSMT4">
                  <p:embed/>
                </p:oleObj>
              </mc:Choice>
              <mc:Fallback>
                <p:oleObj name="Equation" r:id="rId12" imgW="20826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2925" y="2060575"/>
                        <a:ext cx="5611813" cy="1163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289" name="Object 9"/>
          <p:cNvGraphicFramePr>
            <a:graphicFrameLocks noChangeAspect="1"/>
          </p:cNvGraphicFramePr>
          <p:nvPr/>
        </p:nvGraphicFramePr>
        <p:xfrm>
          <a:off x="752475" y="3322638"/>
          <a:ext cx="5475288" cy="1233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45" name="Equation" r:id="rId14" imgW="2031840" imgH="457200" progId="Equation.DSMT4">
                  <p:embed/>
                </p:oleObj>
              </mc:Choice>
              <mc:Fallback>
                <p:oleObj name="Equation" r:id="rId14" imgW="203184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475" y="3322638"/>
                        <a:ext cx="5475288" cy="1233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290" name="Object 10"/>
          <p:cNvGraphicFramePr>
            <a:graphicFrameLocks noChangeAspect="1"/>
          </p:cNvGraphicFramePr>
          <p:nvPr/>
        </p:nvGraphicFramePr>
        <p:xfrm>
          <a:off x="6372225" y="3284538"/>
          <a:ext cx="2160588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46" name="Equation" r:id="rId16" imgW="711000" imgH="431640" progId="Equation.DSMT4">
                  <p:embed/>
                </p:oleObj>
              </mc:Choice>
              <mc:Fallback>
                <p:oleObj name="Equation" r:id="rId16" imgW="7110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3284538"/>
                        <a:ext cx="2160588" cy="131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291" name="Line 11"/>
          <p:cNvSpPr>
            <a:spLocks noChangeShapeType="1"/>
          </p:cNvSpPr>
          <p:nvPr/>
        </p:nvSpPr>
        <p:spPr bwMode="auto">
          <a:xfrm>
            <a:off x="2411413" y="4508500"/>
            <a:ext cx="331311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292" name="Rectangle 12"/>
          <p:cNvSpPr>
            <a:spLocks noChangeArrowheads="1"/>
          </p:cNvSpPr>
          <p:nvPr/>
        </p:nvSpPr>
        <p:spPr bwMode="auto">
          <a:xfrm>
            <a:off x="3276600" y="4437063"/>
            <a:ext cx="1800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 b="1">
                <a:solidFill>
                  <a:srgbClr val="FF3300"/>
                </a:solidFill>
              </a:rPr>
              <a:t>散布矩阵</a:t>
            </a:r>
          </a:p>
        </p:txBody>
      </p:sp>
      <p:graphicFrame>
        <p:nvGraphicFramePr>
          <p:cNvPr id="225293" name="Object 13"/>
          <p:cNvGraphicFramePr>
            <a:graphicFrameLocks noChangeAspect="1"/>
          </p:cNvGraphicFramePr>
          <p:nvPr/>
        </p:nvGraphicFramePr>
        <p:xfrm>
          <a:off x="250825" y="5013325"/>
          <a:ext cx="4826000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47" name="Equation" r:id="rId18" imgW="2209680" imgH="253800" progId="Equation.DSMT4">
                  <p:embed/>
                </p:oleObj>
              </mc:Choice>
              <mc:Fallback>
                <p:oleObj name="Equation" r:id="rId18" imgW="22096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5013325"/>
                        <a:ext cx="4826000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294" name="Rectangle 14"/>
          <p:cNvSpPr>
            <a:spLocks noChangeArrowheads="1"/>
          </p:cNvSpPr>
          <p:nvPr/>
        </p:nvSpPr>
        <p:spPr bwMode="auto">
          <a:xfrm>
            <a:off x="4932363" y="5013325"/>
            <a:ext cx="32321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sz="2400" dirty="0">
                <a:latin typeface="宋体" pitchFamily="2" charset="-122"/>
                <a:ea typeface="宋体" pitchFamily="2" charset="-122"/>
                <a:cs typeface="Times New Roman" pitchFamily="18" charset="0"/>
              </a:rPr>
              <a:t>使用拉格朗日乘数法：</a:t>
            </a:r>
            <a:endParaRPr lang="zh-CN" altLang="en-US" sz="2400" dirty="0">
              <a:latin typeface="宋体" pitchFamily="2" charset="-122"/>
              <a:ea typeface="宋体" pitchFamily="2" charset="-122"/>
            </a:endParaRPr>
          </a:p>
          <a:p>
            <a:pPr eaLnBrk="0" hangingPunct="0"/>
            <a:r>
              <a:rPr lang="zh-CN" altLang="en-US" sz="1000" dirty="0">
                <a:latin typeface="宋体" pitchFamily="2" charset="-122"/>
                <a:ea typeface="宋体" pitchFamily="2" charset="-122"/>
                <a:cs typeface="Times New Roman" pitchFamily="18" charset="0"/>
              </a:rPr>
              <a:t>			</a:t>
            </a:r>
            <a:endParaRPr lang="zh-CN" altLang="en-US" dirty="0">
              <a:latin typeface="宋体" pitchFamily="2" charset="-122"/>
              <a:ea typeface="宋体" pitchFamily="2" charset="-122"/>
            </a:endParaRPr>
          </a:p>
        </p:txBody>
      </p:sp>
      <p:graphicFrame>
        <p:nvGraphicFramePr>
          <p:cNvPr id="225295" name="Object 15"/>
          <p:cNvGraphicFramePr>
            <a:graphicFrameLocks noChangeAspect="1"/>
          </p:cNvGraphicFramePr>
          <p:nvPr/>
        </p:nvGraphicFramePr>
        <p:xfrm>
          <a:off x="1763713" y="5445125"/>
          <a:ext cx="5616575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48" name="Equation" r:id="rId20" imgW="2070100" imgH="431800" progId="Equation.DSMT4">
                  <p:embed/>
                </p:oleObj>
              </mc:Choice>
              <mc:Fallback>
                <p:oleObj name="Equation" r:id="rId20" imgW="20701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5445125"/>
                        <a:ext cx="5616575" cy="1165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167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5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25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25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25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25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25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291" grpId="0" animBg="1"/>
      <p:bldP spid="225292" grpId="0"/>
      <p:bldP spid="22529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ChangeArrowheads="1"/>
          </p:cNvSpPr>
          <p:nvPr/>
        </p:nvSpPr>
        <p:spPr bwMode="auto">
          <a:xfrm>
            <a:off x="2268538" y="7578725"/>
            <a:ext cx="268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CN" sz="2400"/>
              <a:t> </a:t>
            </a:r>
          </a:p>
        </p:txBody>
      </p:sp>
      <p:graphicFrame>
        <p:nvGraphicFramePr>
          <p:cNvPr id="22733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903452"/>
              </p:ext>
            </p:extLst>
          </p:nvPr>
        </p:nvGraphicFramePr>
        <p:xfrm>
          <a:off x="539751" y="337215"/>
          <a:ext cx="5184378" cy="10755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075" name="Equation" r:id="rId4" imgW="2070100" imgH="431800" progId="Equation.DSMT4">
                  <p:embed/>
                </p:oleObj>
              </mc:Choice>
              <mc:Fallback>
                <p:oleObj name="Equation" r:id="rId4" imgW="20701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1" y="337215"/>
                        <a:ext cx="5184378" cy="10755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733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5297823"/>
              </p:ext>
            </p:extLst>
          </p:nvPr>
        </p:nvGraphicFramePr>
        <p:xfrm>
          <a:off x="538857" y="1412776"/>
          <a:ext cx="3817119" cy="112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076" name="Equation" r:id="rId6" imgW="1549400" imgH="457200" progId="Equation.DSMT4">
                  <p:embed/>
                </p:oleObj>
              </mc:Choice>
              <mc:Fallback>
                <p:oleObj name="Equation" r:id="rId6" imgW="15494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857" y="1412776"/>
                        <a:ext cx="3817119" cy="11246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733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3752599"/>
              </p:ext>
            </p:extLst>
          </p:nvPr>
        </p:nvGraphicFramePr>
        <p:xfrm>
          <a:off x="6084168" y="1717055"/>
          <a:ext cx="1657350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077" name="Equation" r:id="rId8" imgW="596900" imgH="228600" progId="Equation.DSMT4">
                  <p:embed/>
                </p:oleObj>
              </mc:Choice>
              <mc:Fallback>
                <p:oleObj name="Equation" r:id="rId8" imgW="5969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168" y="1717055"/>
                        <a:ext cx="1657350" cy="631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733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2493257"/>
              </p:ext>
            </p:extLst>
          </p:nvPr>
        </p:nvGraphicFramePr>
        <p:xfrm>
          <a:off x="250825" y="2638425"/>
          <a:ext cx="334963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078" name="Equation" r:id="rId10" imgW="152334" imgH="228501" progId="Equation.DSMT4">
                  <p:embed/>
                </p:oleObj>
              </mc:Choice>
              <mc:Fallback>
                <p:oleObj name="Equation" r:id="rId10" imgW="152334" imgH="22850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2638425"/>
                        <a:ext cx="334963" cy="503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733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0139057"/>
              </p:ext>
            </p:extLst>
          </p:nvPr>
        </p:nvGraphicFramePr>
        <p:xfrm>
          <a:off x="971550" y="2709863"/>
          <a:ext cx="246063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079" name="Equation" r:id="rId12" imgW="126725" imgH="177415" progId="Equation.DSMT4">
                  <p:embed/>
                </p:oleObj>
              </mc:Choice>
              <mc:Fallback>
                <p:oleObj name="Equation" r:id="rId12" imgW="126725" imgH="17741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709863"/>
                        <a:ext cx="246063" cy="360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733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2065348"/>
              </p:ext>
            </p:extLst>
          </p:nvPr>
        </p:nvGraphicFramePr>
        <p:xfrm>
          <a:off x="2843213" y="2565400"/>
          <a:ext cx="33337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080" name="Equation" r:id="rId14" imgW="139700" imgH="228600" progId="Equation.DSMT4">
                  <p:embed/>
                </p:oleObj>
              </mc:Choice>
              <mc:Fallback>
                <p:oleObj name="Equation" r:id="rId14" imgW="1397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2565400"/>
                        <a:ext cx="333375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733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4352191"/>
              </p:ext>
            </p:extLst>
          </p:nvPr>
        </p:nvGraphicFramePr>
        <p:xfrm>
          <a:off x="3563938" y="2638425"/>
          <a:ext cx="279400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081" name="Equation" r:id="rId16" imgW="126725" imgH="177415" progId="Equation.DSMT4">
                  <p:embed/>
                </p:oleObj>
              </mc:Choice>
              <mc:Fallback>
                <p:oleObj name="Equation" r:id="rId16" imgW="126725" imgH="17741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2638425"/>
                        <a:ext cx="279400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7338" name="Rectangle 10"/>
          <p:cNvSpPr>
            <a:spLocks noChangeArrowheads="1"/>
          </p:cNvSpPr>
          <p:nvPr/>
        </p:nvSpPr>
        <p:spPr bwMode="auto">
          <a:xfrm>
            <a:off x="539750" y="2634606"/>
            <a:ext cx="4940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sz="2400" b="1">
                <a:latin typeface="宋体" pitchFamily="2" charset="-122"/>
                <a:ea typeface="宋体" pitchFamily="2" charset="-122"/>
                <a:cs typeface="Times New Roman" pitchFamily="18" charset="0"/>
              </a:rPr>
              <a:t>为</a:t>
            </a:r>
            <a:endParaRPr lang="zh-CN" altLang="en-US" sz="2400" b="1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27339" name="Rectangle 11"/>
          <p:cNvSpPr>
            <a:spLocks noChangeArrowheads="1"/>
          </p:cNvSpPr>
          <p:nvPr/>
        </p:nvSpPr>
        <p:spPr bwMode="auto">
          <a:xfrm>
            <a:off x="1258888" y="2634606"/>
            <a:ext cx="173156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sz="2400" b="1">
                <a:latin typeface="宋体" pitchFamily="2" charset="-122"/>
                <a:ea typeface="宋体" pitchFamily="2" charset="-122"/>
                <a:cs typeface="Times New Roman" pitchFamily="18" charset="0"/>
              </a:rPr>
              <a:t>的特征值，</a:t>
            </a:r>
            <a:endParaRPr lang="zh-CN" altLang="en-US" sz="2400" b="1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27340" name="Rectangle 12"/>
          <p:cNvSpPr>
            <a:spLocks noChangeArrowheads="1"/>
          </p:cNvSpPr>
          <p:nvPr/>
        </p:nvSpPr>
        <p:spPr bwMode="auto">
          <a:xfrm>
            <a:off x="3132138" y="2610793"/>
            <a:ext cx="4940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sz="2400" b="1">
                <a:latin typeface="宋体" pitchFamily="2" charset="-122"/>
                <a:ea typeface="宋体" pitchFamily="2" charset="-122"/>
                <a:cs typeface="Times New Roman" pitchFamily="18" charset="0"/>
              </a:rPr>
              <a:t>为</a:t>
            </a:r>
            <a:endParaRPr lang="zh-CN" altLang="en-US" sz="2400" b="1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27341" name="Rectangle 13"/>
          <p:cNvSpPr>
            <a:spLocks noChangeArrowheads="1"/>
          </p:cNvSpPr>
          <p:nvPr/>
        </p:nvSpPr>
        <p:spPr bwMode="auto">
          <a:xfrm>
            <a:off x="3779838" y="2636193"/>
            <a:ext cx="21852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sz="2400" b="1">
                <a:latin typeface="宋体" pitchFamily="2" charset="-122"/>
                <a:ea typeface="宋体" pitchFamily="2" charset="-122"/>
                <a:cs typeface="Times New Roman" pitchFamily="18" charset="0"/>
              </a:rPr>
              <a:t>的特征矢量。</a:t>
            </a:r>
            <a:r>
              <a:rPr lang="zh-CN" altLang="en-US" sz="2400" b="1">
                <a:latin typeface="宋体" pitchFamily="2" charset="-122"/>
                <a:ea typeface="宋体" pitchFamily="2" charset="-122"/>
              </a:rPr>
              <a:t> </a:t>
            </a:r>
          </a:p>
        </p:txBody>
      </p:sp>
      <p:graphicFrame>
        <p:nvGraphicFramePr>
          <p:cNvPr id="227342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688998"/>
              </p:ext>
            </p:extLst>
          </p:nvPr>
        </p:nvGraphicFramePr>
        <p:xfrm>
          <a:off x="1187450" y="3079750"/>
          <a:ext cx="268605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082" name="Equation" r:id="rId18" imgW="1091880" imgH="431640" progId="Equation.DSMT4">
                  <p:embed/>
                </p:oleObj>
              </mc:Choice>
              <mc:Fallback>
                <p:oleObj name="Equation" r:id="rId18" imgW="10918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3079750"/>
                        <a:ext cx="2686050" cy="1054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7343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9788857"/>
              </p:ext>
            </p:extLst>
          </p:nvPr>
        </p:nvGraphicFramePr>
        <p:xfrm>
          <a:off x="900113" y="4098925"/>
          <a:ext cx="649287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083" name="Equation" r:id="rId20" imgW="342751" imgH="253890" progId="Equation.DSMT4">
                  <p:embed/>
                </p:oleObj>
              </mc:Choice>
              <mc:Fallback>
                <p:oleObj name="Equation" r:id="rId20" imgW="342751" imgH="25389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4098925"/>
                        <a:ext cx="649287" cy="482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7344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1284699"/>
              </p:ext>
            </p:extLst>
          </p:nvPr>
        </p:nvGraphicFramePr>
        <p:xfrm>
          <a:off x="3419475" y="4195763"/>
          <a:ext cx="214313" cy="31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084" name="Equation" r:id="rId22" imgW="126725" imgH="177415" progId="Equation.DSMT4">
                  <p:embed/>
                </p:oleObj>
              </mc:Choice>
              <mc:Fallback>
                <p:oleObj name="Equation" r:id="rId22" imgW="126725" imgH="17741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4195763"/>
                        <a:ext cx="214313" cy="312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7345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4598426"/>
              </p:ext>
            </p:extLst>
          </p:nvPr>
        </p:nvGraphicFramePr>
        <p:xfrm>
          <a:off x="5881092" y="4581525"/>
          <a:ext cx="4191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085" name="Equation" r:id="rId24" imgW="177492" imgH="177492" progId="Equation.DSMT4">
                  <p:embed/>
                </p:oleObj>
              </mc:Choice>
              <mc:Fallback>
                <p:oleObj name="Equation" r:id="rId24" imgW="177492" imgH="17749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1092" y="4581525"/>
                        <a:ext cx="419100" cy="419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7346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2740025"/>
              </p:ext>
            </p:extLst>
          </p:nvPr>
        </p:nvGraphicFramePr>
        <p:xfrm>
          <a:off x="179388" y="4581525"/>
          <a:ext cx="4191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086" name="Equation" r:id="rId26" imgW="177492" imgH="177492" progId="Equation.DSMT4">
                  <p:embed/>
                </p:oleObj>
              </mc:Choice>
              <mc:Fallback>
                <p:oleObj name="Equation" r:id="rId26" imgW="177492" imgH="17749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4581525"/>
                        <a:ext cx="419100" cy="419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7347" name="Rectangle 19"/>
          <p:cNvSpPr>
            <a:spLocks noChangeArrowheads="1"/>
          </p:cNvSpPr>
          <p:nvPr/>
        </p:nvSpPr>
        <p:spPr bwMode="auto">
          <a:xfrm>
            <a:off x="107950" y="4074468"/>
            <a:ext cx="8034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sz="2400" b="1" dirty="0">
                <a:latin typeface="宋体" pitchFamily="2" charset="-122"/>
                <a:ea typeface="宋体" pitchFamily="2" charset="-122"/>
                <a:cs typeface="Times New Roman" pitchFamily="18" charset="0"/>
              </a:rPr>
              <a:t>要使</a:t>
            </a:r>
            <a:endParaRPr lang="zh-CN" altLang="en-US" sz="24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27348" name="Rectangle 20"/>
          <p:cNvSpPr>
            <a:spLocks noChangeArrowheads="1"/>
          </p:cNvSpPr>
          <p:nvPr/>
        </p:nvSpPr>
        <p:spPr bwMode="auto">
          <a:xfrm>
            <a:off x="1476375" y="4074468"/>
            <a:ext cx="20409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sz="2400" b="1" dirty="0">
                <a:latin typeface="宋体" pitchFamily="2" charset="-122"/>
                <a:ea typeface="宋体" pitchFamily="2" charset="-122"/>
                <a:cs typeface="Times New Roman" pitchFamily="18" charset="0"/>
              </a:rPr>
              <a:t>最小，只需将</a:t>
            </a:r>
            <a:endParaRPr lang="zh-CN" altLang="en-US" sz="24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27349" name="Rectangle 21"/>
          <p:cNvSpPr>
            <a:spLocks noChangeArrowheads="1"/>
          </p:cNvSpPr>
          <p:nvPr/>
        </p:nvSpPr>
        <p:spPr bwMode="auto">
          <a:xfrm>
            <a:off x="3492500" y="4074468"/>
            <a:ext cx="54441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sz="2400" b="1" dirty="0">
                <a:latin typeface="宋体" pitchFamily="2" charset="-122"/>
                <a:ea typeface="宋体" pitchFamily="2" charset="-122"/>
                <a:cs typeface="Times New Roman" pitchFamily="18" charset="0"/>
              </a:rPr>
              <a:t>的特征值由大到小排序，选择最大的前</a:t>
            </a:r>
            <a:endParaRPr lang="zh-CN" altLang="en-US" sz="24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27350" name="Rectangle 22"/>
          <p:cNvSpPr>
            <a:spLocks noChangeArrowheads="1"/>
          </p:cNvSpPr>
          <p:nvPr/>
        </p:nvSpPr>
        <p:spPr bwMode="auto">
          <a:xfrm>
            <a:off x="468313" y="4579293"/>
            <a:ext cx="54441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sz="2400" b="1" dirty="0">
                <a:latin typeface="宋体" pitchFamily="2" charset="-122"/>
                <a:ea typeface="宋体" pitchFamily="2" charset="-122"/>
                <a:cs typeface="Times New Roman" pitchFamily="18" charset="0"/>
              </a:rPr>
              <a:t>个特征值对应的特征向量构成一个新的</a:t>
            </a:r>
            <a:endParaRPr lang="zh-CN" altLang="en-US" sz="24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27351" name="Rectangle 23"/>
          <p:cNvSpPr>
            <a:spLocks noChangeArrowheads="1"/>
          </p:cNvSpPr>
          <p:nvPr/>
        </p:nvSpPr>
        <p:spPr bwMode="auto">
          <a:xfrm>
            <a:off x="6156325" y="4579293"/>
            <a:ext cx="26597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sz="2400" b="1" dirty="0">
                <a:latin typeface="宋体" pitchFamily="2" charset="-122"/>
                <a:ea typeface="宋体" pitchFamily="2" charset="-122"/>
                <a:cs typeface="Times New Roman" pitchFamily="18" charset="0"/>
              </a:rPr>
              <a:t>维坐标系，将样本</a:t>
            </a:r>
            <a:endParaRPr lang="zh-CN" altLang="en-US" sz="24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27352" name="Rectangle 24"/>
          <p:cNvSpPr>
            <a:spLocks noChangeArrowheads="1"/>
          </p:cNvSpPr>
          <p:nvPr/>
        </p:nvSpPr>
        <p:spPr bwMode="auto">
          <a:xfrm>
            <a:off x="179388" y="5082531"/>
            <a:ext cx="741741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sz="2400" b="1" dirty="0">
                <a:latin typeface="宋体" pitchFamily="2" charset="-122"/>
                <a:ea typeface="宋体" pitchFamily="2" charset="-122"/>
                <a:cs typeface="Times New Roman" pitchFamily="18" charset="0"/>
              </a:rPr>
              <a:t>向新的坐标系的各个轴上投影，计算出新的特征矢量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 </a:t>
            </a:r>
          </a:p>
        </p:txBody>
      </p:sp>
      <p:graphicFrame>
        <p:nvGraphicFramePr>
          <p:cNvPr id="227353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1318520"/>
              </p:ext>
            </p:extLst>
          </p:nvPr>
        </p:nvGraphicFramePr>
        <p:xfrm>
          <a:off x="539750" y="5661025"/>
          <a:ext cx="4105275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087" name="Equation" r:id="rId28" imgW="1689100" imgH="279400" progId="Equation.DSMT4">
                  <p:embed/>
                </p:oleObj>
              </mc:Choice>
              <mc:Fallback>
                <p:oleObj name="Equation" r:id="rId28" imgW="1689100" imgH="27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5661025"/>
                        <a:ext cx="4105275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7354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9794665"/>
              </p:ext>
            </p:extLst>
          </p:nvPr>
        </p:nvGraphicFramePr>
        <p:xfrm>
          <a:off x="5651500" y="5661025"/>
          <a:ext cx="2303463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088" name="Equation" r:id="rId30" imgW="927000" imgH="253800" progId="Equation.DSMT4">
                  <p:embed/>
                </p:oleObj>
              </mc:Choice>
              <mc:Fallback>
                <p:oleObj name="Equation" r:id="rId30" imgW="92700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5661025"/>
                        <a:ext cx="2303463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7355" name="Rectangle 27"/>
          <p:cNvSpPr>
            <a:spLocks noChangeArrowheads="1"/>
          </p:cNvSpPr>
          <p:nvPr/>
        </p:nvSpPr>
        <p:spPr bwMode="auto">
          <a:xfrm>
            <a:off x="4787900" y="5777856"/>
            <a:ext cx="8034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sz="2400" b="1">
                <a:latin typeface="宋体" pitchFamily="2" charset="-122"/>
                <a:ea typeface="宋体" pitchFamily="2" charset="-122"/>
                <a:cs typeface="Times New Roman" pitchFamily="18" charset="0"/>
              </a:rPr>
              <a:t>其中</a:t>
            </a:r>
            <a:endParaRPr lang="zh-CN" altLang="en-US" sz="2400" b="1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27356" name="Line 28"/>
          <p:cNvSpPr>
            <a:spLocks noChangeShapeType="1"/>
          </p:cNvSpPr>
          <p:nvPr/>
        </p:nvSpPr>
        <p:spPr bwMode="auto">
          <a:xfrm>
            <a:off x="4860032" y="1988840"/>
            <a:ext cx="936625" cy="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宋体" pitchFamily="2" charset="-122"/>
              <a:ea typeface="宋体" pitchFamily="2" charset="-122"/>
            </a:endParaRPr>
          </a:p>
        </p:txBody>
      </p:sp>
      <p:graphicFrame>
        <p:nvGraphicFramePr>
          <p:cNvPr id="227357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1176132"/>
              </p:ext>
            </p:extLst>
          </p:nvPr>
        </p:nvGraphicFramePr>
        <p:xfrm>
          <a:off x="3902075" y="3006725"/>
          <a:ext cx="2109788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089" name="Equation" r:id="rId32" imgW="787320" imgH="431640" progId="Equation.DSMT4">
                  <p:embed/>
                </p:oleObj>
              </mc:Choice>
              <mc:Fallback>
                <p:oleObj name="Equation" r:id="rId32" imgW="78732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2075" y="3006725"/>
                        <a:ext cx="2109788" cy="1157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7358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9390092"/>
              </p:ext>
            </p:extLst>
          </p:nvPr>
        </p:nvGraphicFramePr>
        <p:xfrm>
          <a:off x="6227763" y="2997200"/>
          <a:ext cx="1503362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090" name="Equation" r:id="rId34" imgW="558720" imgH="431640" progId="Equation.DSMT4">
                  <p:embed/>
                </p:oleObj>
              </mc:Choice>
              <mc:Fallback>
                <p:oleObj name="Equation" r:id="rId34" imgW="55872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2997200"/>
                        <a:ext cx="1503362" cy="1162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875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7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7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27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27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27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27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27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27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27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27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27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27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27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27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27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27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27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227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27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227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227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27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227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227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227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227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227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338" grpId="0"/>
      <p:bldP spid="227339" grpId="0"/>
      <p:bldP spid="227340" grpId="0"/>
      <p:bldP spid="227341" grpId="0"/>
      <p:bldP spid="227347" grpId="0"/>
      <p:bldP spid="227348" grpId="0"/>
      <p:bldP spid="227349" grpId="0"/>
      <p:bldP spid="227350" grpId="0"/>
      <p:bldP spid="227351" grpId="0"/>
      <p:bldP spid="227352" grpId="0"/>
      <p:bldP spid="227355" grpId="0"/>
      <p:bldP spid="22735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PCA</a:t>
            </a:r>
            <a:r>
              <a:rPr lang="zh-CN" altLang="en-US" dirty="0"/>
              <a:t>算法</a:t>
            </a:r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571500" indent="-571500">
              <a:buFont typeface="Wingdings" pitchFamily="2" charset="2"/>
              <a:buAutoNum type="arabicPeriod"/>
            </a:pPr>
            <a:r>
              <a:rPr lang="zh-CN" altLang="en-US" b="1" dirty="0"/>
              <a:t>利用训练样本集合计算样本的均值</a:t>
            </a:r>
            <a:r>
              <a:rPr lang="en-US" altLang="zh-CN" b="1" dirty="0"/>
              <a:t>   </a:t>
            </a:r>
            <a:r>
              <a:rPr lang="zh-CN" altLang="en-US" b="1" dirty="0"/>
              <a:t>和散布矩阵</a:t>
            </a:r>
            <a:r>
              <a:rPr lang="en-US" altLang="zh-CN" b="1" dirty="0"/>
              <a:t>S</a:t>
            </a:r>
            <a:r>
              <a:rPr lang="zh-CN" altLang="en-US" b="1" dirty="0"/>
              <a:t>；</a:t>
            </a:r>
          </a:p>
          <a:p>
            <a:pPr marL="571500" indent="-571500">
              <a:buFont typeface="Wingdings" pitchFamily="2" charset="2"/>
              <a:buAutoNum type="arabicPeriod"/>
            </a:pPr>
            <a:r>
              <a:rPr lang="zh-CN" altLang="en-US" b="1" dirty="0"/>
              <a:t>计算</a:t>
            </a:r>
            <a:r>
              <a:rPr lang="en-US" altLang="zh-CN" b="1" dirty="0"/>
              <a:t>S</a:t>
            </a:r>
            <a:r>
              <a:rPr lang="zh-CN" altLang="en-US" b="1" dirty="0"/>
              <a:t>的特征值，并由大到小排序；</a:t>
            </a:r>
          </a:p>
          <a:p>
            <a:pPr marL="571500" indent="-571500">
              <a:buFont typeface="Wingdings" pitchFamily="2" charset="2"/>
              <a:buAutoNum type="arabicPeriod"/>
            </a:pPr>
            <a:r>
              <a:rPr lang="zh-CN" altLang="en-US" b="1" dirty="0"/>
              <a:t>选择前</a:t>
            </a:r>
            <a:r>
              <a:rPr lang="en-US" altLang="zh-CN" b="1" dirty="0"/>
              <a:t>d’</a:t>
            </a:r>
            <a:r>
              <a:rPr lang="zh-CN" altLang="en-US" b="1" dirty="0"/>
              <a:t>个特征值对应的特征矢量作成一个变换矩阵</a:t>
            </a:r>
            <a:r>
              <a:rPr lang="en-US" altLang="zh-CN" b="1" dirty="0"/>
              <a:t>E=[e</a:t>
            </a:r>
            <a:r>
              <a:rPr lang="en-US" altLang="zh-CN" b="1" baseline="-25000" dirty="0"/>
              <a:t>1</a:t>
            </a:r>
            <a:r>
              <a:rPr lang="en-US" altLang="zh-CN" b="1" dirty="0"/>
              <a:t>, e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, …, </a:t>
            </a:r>
            <a:r>
              <a:rPr lang="en-US" altLang="zh-CN" b="1" dirty="0" err="1"/>
              <a:t>e</a:t>
            </a:r>
            <a:r>
              <a:rPr lang="en-US" altLang="zh-CN" b="1" baseline="-25000" dirty="0" err="1"/>
              <a:t>d</a:t>
            </a:r>
            <a:r>
              <a:rPr lang="en-US" altLang="zh-CN" b="1" baseline="-25000" dirty="0"/>
              <a:t>’</a:t>
            </a:r>
            <a:r>
              <a:rPr lang="en-US" altLang="zh-CN" b="1" dirty="0"/>
              <a:t>]</a:t>
            </a:r>
            <a:r>
              <a:rPr lang="zh-CN" altLang="en-US" b="1" dirty="0"/>
              <a:t>；</a:t>
            </a:r>
          </a:p>
          <a:p>
            <a:pPr marL="571500" indent="-571500">
              <a:buFont typeface="Wingdings" pitchFamily="2" charset="2"/>
              <a:buAutoNum type="arabicPeriod"/>
            </a:pPr>
            <a:r>
              <a:rPr lang="zh-CN" altLang="en-US" b="1" dirty="0"/>
              <a:t>训练和识别时，每一个输入的</a:t>
            </a:r>
            <a:r>
              <a:rPr lang="en-US" altLang="zh-CN" b="1" dirty="0"/>
              <a:t>d</a:t>
            </a:r>
            <a:r>
              <a:rPr lang="zh-CN" altLang="en-US" b="1" dirty="0"/>
              <a:t>维特征矢量</a:t>
            </a:r>
            <a:r>
              <a:rPr lang="en-US" altLang="zh-CN" b="1" dirty="0"/>
              <a:t>x</a:t>
            </a:r>
            <a:r>
              <a:rPr lang="zh-CN" altLang="en-US" b="1" dirty="0"/>
              <a:t>可以转换为</a:t>
            </a:r>
            <a:r>
              <a:rPr lang="en-US" altLang="zh-CN" b="1" dirty="0"/>
              <a:t>d’</a:t>
            </a:r>
            <a:r>
              <a:rPr lang="zh-CN" altLang="en-US" b="1" dirty="0"/>
              <a:t>维的新特征矢量</a:t>
            </a:r>
            <a:r>
              <a:rPr lang="en-US" altLang="zh-CN" b="1" dirty="0"/>
              <a:t>y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 marL="0" indent="0">
              <a:buNone/>
            </a:pPr>
            <a:r>
              <a:rPr lang="en-US" altLang="zh-CN" b="1" dirty="0"/>
              <a:t>          </a:t>
            </a:r>
          </a:p>
          <a:p>
            <a:pPr marL="0" indent="0">
              <a:buNone/>
            </a:pPr>
            <a:r>
              <a:rPr lang="en-US" altLang="zh-CN" b="1" dirty="0"/>
              <a:t>              </a:t>
            </a:r>
          </a:p>
          <a:p>
            <a:pPr marL="571500" indent="-571500">
              <a:buFont typeface="+mj-lt"/>
              <a:buAutoNum type="arabicPeriod" startAt="5"/>
            </a:pPr>
            <a:r>
              <a:rPr lang="zh-CN" altLang="en-US" b="1" dirty="0"/>
              <a:t>通过</a:t>
            </a:r>
            <a:r>
              <a:rPr lang="en-US" altLang="zh-CN" b="1" dirty="0"/>
              <a:t>y</a:t>
            </a:r>
            <a:r>
              <a:rPr lang="zh-CN" altLang="en-US" b="1" dirty="0"/>
              <a:t>近似重构</a:t>
            </a:r>
            <a:r>
              <a:rPr lang="en-US" altLang="zh-CN" b="1" dirty="0"/>
              <a:t>x</a:t>
            </a:r>
            <a:r>
              <a:rPr lang="zh-CN" altLang="en-US" b="1" dirty="0"/>
              <a:t>为：</a:t>
            </a:r>
            <a:endParaRPr lang="en-US" altLang="zh-CN" b="1" dirty="0"/>
          </a:p>
          <a:p>
            <a:pPr marL="0" indent="0">
              <a:buNone/>
            </a:pPr>
            <a:r>
              <a:rPr lang="en-US" altLang="zh-CN" b="1" dirty="0"/>
              <a:t>                      </a:t>
            </a: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5436096" y="5385410"/>
            <a:ext cx="3024336" cy="70788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zh-CN" altLang="en-US" sz="20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如果</a:t>
            </a:r>
            <a:r>
              <a:rPr lang="en-US" altLang="zh-CN" sz="20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d’=d</a:t>
            </a:r>
            <a:r>
              <a:rPr lang="zh-CN" altLang="en-US" sz="20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、</a:t>
            </a:r>
            <a:r>
              <a:rPr lang="en-US" altLang="zh-CN" sz="20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S</a:t>
            </a:r>
            <a:r>
              <a:rPr lang="zh-CN" altLang="en-US" sz="20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满秩，</a:t>
            </a:r>
            <a:r>
              <a:rPr lang="en-US" altLang="zh-CN" sz="20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E</a:t>
            </a:r>
            <a:r>
              <a:rPr lang="zh-CN" altLang="en-US" sz="20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是一个正交阵，有</a:t>
            </a:r>
            <a:r>
              <a:rPr lang="en-US" altLang="zh-CN" sz="20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E</a:t>
            </a:r>
            <a:r>
              <a:rPr lang="en-US" altLang="zh-CN" sz="2600" b="1" baseline="30000" dirty="0">
                <a:latin typeface="+mj-lt"/>
                <a:ea typeface="宋体" pitchFamily="2" charset="-122"/>
              </a:rPr>
              <a:t>-1</a:t>
            </a:r>
            <a:r>
              <a:rPr lang="en-US" altLang="zh-CN" sz="20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=E</a:t>
            </a:r>
            <a:r>
              <a:rPr lang="en-US" altLang="zh-CN" b="1" baseline="30000" dirty="0"/>
              <a:t>T</a:t>
            </a:r>
            <a:endParaRPr lang="zh-CN" altLang="en-US" b="1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128555"/>
              </p:ext>
            </p:extLst>
          </p:nvPr>
        </p:nvGraphicFramePr>
        <p:xfrm>
          <a:off x="2679700" y="5841578"/>
          <a:ext cx="17272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108" name="Equation" r:id="rId4" imgW="609480" imgH="190440" progId="Equation.DSMT4">
                  <p:embed/>
                </p:oleObj>
              </mc:Choice>
              <mc:Fallback>
                <p:oleObj name="Equation" r:id="rId4" imgW="609480" imgH="19044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9700" y="5841578"/>
                        <a:ext cx="1727200" cy="5397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2312472"/>
              </p:ext>
            </p:extLst>
          </p:nvPr>
        </p:nvGraphicFramePr>
        <p:xfrm>
          <a:off x="2627784" y="4424363"/>
          <a:ext cx="2223499" cy="6608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109" name="Equation" r:id="rId6" imgW="774360" imgH="241200" progId="Equation.DSMT4">
                  <p:embed/>
                </p:oleObj>
              </mc:Choice>
              <mc:Fallback>
                <p:oleObj name="Equation" r:id="rId6" imgW="774360" imgH="241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4424363"/>
                        <a:ext cx="2223499" cy="66082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0137564"/>
              </p:ext>
            </p:extLst>
          </p:nvPr>
        </p:nvGraphicFramePr>
        <p:xfrm>
          <a:off x="6084168" y="1700808"/>
          <a:ext cx="365125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110" name="Equation" r:id="rId8" imgW="126720" imgH="152280" progId="Equation.DSMT4">
                  <p:embed/>
                </p:oleObj>
              </mc:Choice>
              <mc:Fallback>
                <p:oleObj name="Equation" r:id="rId8" imgW="126720" imgH="15228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168" y="1700808"/>
                        <a:ext cx="365125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21596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PCA</a:t>
            </a:r>
            <a:r>
              <a:rPr lang="zh-CN" altLang="en-US" dirty="0"/>
              <a:t>的讨论</a:t>
            </a:r>
          </a:p>
        </p:txBody>
      </p:sp>
      <p:sp>
        <p:nvSpPr>
          <p:cNvPr id="231427" name="Rectangle 3"/>
          <p:cNvSpPr>
            <a:spLocks noGrp="1" noChangeArrowheads="1"/>
          </p:cNvSpPr>
          <p:nvPr>
            <p:ph idx="1"/>
          </p:nvPr>
        </p:nvSpPr>
        <p:spPr>
          <a:xfrm>
            <a:off x="3491880" y="1412776"/>
            <a:ext cx="5256584" cy="3508653"/>
          </a:xfrm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特征矢量正交：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是实对称阵，所以其特征值为实数、特征矢量正交；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变换后特征不相关：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将数据向新的坐标轴投影之后，特征之间是不相关的；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冗余特征：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特征值描述了变换后各维特征的重要性，特征值为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的各维特征为冗余特征。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降维误差评估：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累加特征值，计算比例</a:t>
            </a:r>
          </a:p>
        </p:txBody>
      </p:sp>
      <p:grpSp>
        <p:nvGrpSpPr>
          <p:cNvPr id="231428" name="Group 4"/>
          <p:cNvGrpSpPr>
            <a:grpSpLocks/>
          </p:cNvGrpSpPr>
          <p:nvPr/>
        </p:nvGrpSpPr>
        <p:grpSpPr bwMode="auto">
          <a:xfrm>
            <a:off x="323529" y="1736355"/>
            <a:ext cx="2772982" cy="2916781"/>
            <a:chOff x="3198" y="1298"/>
            <a:chExt cx="2086" cy="2223"/>
          </a:xfrm>
        </p:grpSpPr>
        <p:sp>
          <p:nvSpPr>
            <p:cNvPr id="231429" name="Oval 5"/>
            <p:cNvSpPr>
              <a:spLocks noChangeArrowheads="1"/>
            </p:cNvSpPr>
            <p:nvPr/>
          </p:nvSpPr>
          <p:spPr bwMode="auto">
            <a:xfrm rot="-2818506">
              <a:off x="3424" y="2160"/>
              <a:ext cx="1633" cy="635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1430" name="Line 6"/>
            <p:cNvSpPr>
              <a:spLocks noChangeShapeType="1"/>
            </p:cNvSpPr>
            <p:nvPr/>
          </p:nvSpPr>
          <p:spPr bwMode="auto">
            <a:xfrm>
              <a:off x="3198" y="2478"/>
              <a:ext cx="208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1431" name="Line 7"/>
            <p:cNvSpPr>
              <a:spLocks noChangeShapeType="1"/>
            </p:cNvSpPr>
            <p:nvPr/>
          </p:nvSpPr>
          <p:spPr bwMode="auto">
            <a:xfrm flipV="1">
              <a:off x="4241" y="1298"/>
              <a:ext cx="0" cy="22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1432" name="Line 8"/>
            <p:cNvSpPr>
              <a:spLocks noChangeShapeType="1"/>
            </p:cNvSpPr>
            <p:nvPr/>
          </p:nvSpPr>
          <p:spPr bwMode="auto">
            <a:xfrm flipV="1">
              <a:off x="3424" y="1616"/>
              <a:ext cx="1633" cy="16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1433" name="Line 9"/>
            <p:cNvSpPr>
              <a:spLocks noChangeShapeType="1"/>
            </p:cNvSpPr>
            <p:nvPr/>
          </p:nvSpPr>
          <p:spPr bwMode="auto">
            <a:xfrm rot="16200000" flipV="1">
              <a:off x="3401" y="1594"/>
              <a:ext cx="1633" cy="16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6296337"/>
              </p:ext>
            </p:extLst>
          </p:nvPr>
        </p:nvGraphicFramePr>
        <p:xfrm>
          <a:off x="4427984" y="4941168"/>
          <a:ext cx="2532757" cy="1626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010" name="Equation" r:id="rId3" imgW="1346040" imgH="863280" progId="Equation.DSMT4">
                  <p:embed/>
                </p:oleObj>
              </mc:Choice>
              <mc:Fallback>
                <p:oleObj name="Equation" r:id="rId3" imgW="1346040" imgH="86328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984" y="4941168"/>
                        <a:ext cx="2532757" cy="16264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54066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9" name="Rectangle 5"/>
          <p:cNvSpPr>
            <a:spLocks noChangeArrowheads="1"/>
          </p:cNvSpPr>
          <p:nvPr/>
        </p:nvSpPr>
        <p:spPr bwMode="auto">
          <a:xfrm>
            <a:off x="250825" y="404545"/>
            <a:ext cx="7272338" cy="3600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function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[E, mu] = PCA( X, ratio )</a:t>
            </a:r>
            <a:endParaRPr lang="en-US" altLang="zh-CN" sz="2400" dirty="0"/>
          </a:p>
          <a:p>
            <a:pPr eaLnBrk="0" hangingPunct="0"/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 = size(X,2); </a:t>
            </a:r>
          </a:p>
          <a:p>
            <a:r>
              <a:rPr lang="en-US" altLang="zh-CN" sz="2000" b="1" dirty="0">
                <a:solidFill>
                  <a:srgbClr val="00800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 %</a:t>
            </a:r>
            <a:r>
              <a:rPr lang="zh-CN" altLang="en-US" sz="2000" b="1" dirty="0">
                <a:solidFill>
                  <a:srgbClr val="00800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计算均值和协方差矩阵</a:t>
            </a:r>
          </a:p>
          <a:p>
            <a:pPr eaLnBrk="0" hangingPunct="0"/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mu = mean(X);</a:t>
            </a:r>
            <a:endParaRPr lang="en-US" altLang="zh-CN" sz="2400" dirty="0"/>
          </a:p>
          <a:p>
            <a:pPr eaLnBrk="0" hangingPunct="0"/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Sigma = 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cov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(X); </a:t>
            </a:r>
          </a:p>
          <a:p>
            <a:r>
              <a:rPr lang="en-US" altLang="zh-CN" sz="2000" b="1" dirty="0">
                <a:solidFill>
                  <a:srgbClr val="00800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%</a:t>
            </a:r>
            <a:r>
              <a:rPr lang="zh-CN" altLang="en-US" sz="2000" b="1" dirty="0">
                <a:solidFill>
                  <a:srgbClr val="00800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求特征值和特征矢量</a:t>
            </a:r>
          </a:p>
          <a:p>
            <a:pPr eaLnBrk="0" hangingPunct="0"/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[V,L] = 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eigs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 Sigma, d ); 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Lamda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diag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(L); </a:t>
            </a:r>
          </a:p>
          <a:p>
            <a:r>
              <a:rPr lang="en-US" altLang="zh-CN" sz="2000" b="1" dirty="0">
                <a:solidFill>
                  <a:srgbClr val="00800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%</a:t>
            </a:r>
            <a:r>
              <a:rPr lang="zh-CN" altLang="en-US" sz="2000" b="1" dirty="0">
                <a:solidFill>
                  <a:srgbClr val="00800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计算累加特征值</a:t>
            </a:r>
          </a:p>
          <a:p>
            <a:pPr eaLnBrk="0" hangingPunct="0"/>
            <a:r>
              <a:rPr lang="en-US" altLang="zh-CN" sz="2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AccLamda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cumsum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Lamda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); t = 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AccLamda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(d) * ratio;</a:t>
            </a:r>
            <a:r>
              <a:rPr lang="en-US" altLang="zh-CN" sz="2400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altLang="zh-CN" sz="2400" dirty="0"/>
          </a:p>
          <a:p>
            <a:r>
              <a:rPr lang="en-US" altLang="zh-CN" sz="2000" b="1" dirty="0">
                <a:solidFill>
                  <a:srgbClr val="00800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%</a:t>
            </a:r>
            <a:r>
              <a:rPr lang="zh-CN" altLang="en-US" sz="2000" b="1" dirty="0">
                <a:solidFill>
                  <a:srgbClr val="00800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计算保留特征数</a:t>
            </a:r>
          </a:p>
        </p:txBody>
      </p:sp>
      <p:sp>
        <p:nvSpPr>
          <p:cNvPr id="257030" name="Rectangle 6"/>
          <p:cNvSpPr>
            <a:spLocks noChangeArrowheads="1"/>
          </p:cNvSpPr>
          <p:nvPr/>
        </p:nvSpPr>
        <p:spPr bwMode="auto">
          <a:xfrm>
            <a:off x="250825" y="3933825"/>
            <a:ext cx="84153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CN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dd = find( (AccLamda(2:d)&gt;=t) &amp; (AccLamda(1:d-1)&lt;t) ) + 1;        </a:t>
            </a:r>
          </a:p>
          <a:p>
            <a:pPr eaLnBrk="0" hangingPunct="0"/>
            <a:r>
              <a:rPr lang="en-US" altLang="zh-CN" sz="24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 = V(:,1:dd);</a:t>
            </a:r>
            <a:r>
              <a:rPr lang="en-US" altLang="zh-CN" sz="2400"/>
              <a:t> </a:t>
            </a:r>
          </a:p>
        </p:txBody>
      </p:sp>
      <p:sp>
        <p:nvSpPr>
          <p:cNvPr id="257031" name="Rectangle 7"/>
          <p:cNvSpPr>
            <a:spLocks noChangeArrowheads="1"/>
          </p:cNvSpPr>
          <p:nvPr/>
        </p:nvSpPr>
        <p:spPr bwMode="auto">
          <a:xfrm>
            <a:off x="323850" y="5122386"/>
            <a:ext cx="864063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function</a:t>
            </a:r>
            <a:r>
              <a:rPr lang="en-US" altLang="zh-CN" sz="2400" dirty="0">
                <a:latin typeface="Times New Roman" pitchFamily="18" charset="0"/>
              </a:rPr>
              <a:t> Y = PCADR(X, E, mu )</a:t>
            </a:r>
          </a:p>
          <a:p>
            <a:r>
              <a:rPr lang="en-US" altLang="zh-CN" sz="2400" dirty="0">
                <a:latin typeface="Times New Roman" pitchFamily="18" charset="0"/>
              </a:rPr>
              <a:t>n = size(X,1);</a:t>
            </a:r>
          </a:p>
          <a:p>
            <a:r>
              <a:rPr lang="en-US" altLang="zh-CN" sz="2400" dirty="0">
                <a:latin typeface="Times New Roman" pitchFamily="18" charset="0"/>
              </a:rPr>
              <a:t>Y = (X-</a:t>
            </a:r>
            <a:r>
              <a:rPr lang="en-US" altLang="zh-CN" sz="2400" dirty="0" err="1">
                <a:latin typeface="Times New Roman" pitchFamily="18" charset="0"/>
              </a:rPr>
              <a:t>repmat</a:t>
            </a:r>
            <a:r>
              <a:rPr lang="en-US" altLang="zh-CN" sz="2400" dirty="0">
                <a:latin typeface="Times New Roman" pitchFamily="18" charset="0"/>
              </a:rPr>
              <a:t>(mu,n,1))*E;</a:t>
            </a:r>
            <a:r>
              <a:rPr lang="en-US" altLang="zh-CN" dirty="0"/>
              <a:t> </a:t>
            </a:r>
            <a:r>
              <a:rPr lang="en-US" altLang="zh-CN" sz="2000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%</a:t>
            </a:r>
            <a:r>
              <a:rPr lang="en-US" altLang="zh-CN" sz="2000" b="1" dirty="0" err="1">
                <a:solidFill>
                  <a:srgbClr val="00800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repmat</a:t>
            </a:r>
            <a:r>
              <a:rPr lang="zh-CN" altLang="en-US" sz="2000" b="1" dirty="0">
                <a:solidFill>
                  <a:srgbClr val="00800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：平铺矩阵，将</a:t>
            </a:r>
            <a:r>
              <a:rPr lang="en-US" altLang="zh-CN" sz="2000" b="1" dirty="0">
                <a:solidFill>
                  <a:srgbClr val="00800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mu</a:t>
            </a:r>
            <a:r>
              <a:rPr lang="zh-CN" altLang="en-US" sz="2000" b="1" dirty="0">
                <a:solidFill>
                  <a:srgbClr val="008000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rPr>
              <a:t>平铺成一个矩阵</a:t>
            </a:r>
          </a:p>
          <a:p>
            <a:endParaRPr lang="en-US" altLang="zh-CN" dirty="0"/>
          </a:p>
        </p:txBody>
      </p:sp>
      <p:sp>
        <p:nvSpPr>
          <p:cNvPr id="257032" name="Rectangle 8"/>
          <p:cNvSpPr>
            <a:spLocks noChangeArrowheads="1"/>
          </p:cNvSpPr>
          <p:nvPr/>
        </p:nvSpPr>
        <p:spPr bwMode="auto">
          <a:xfrm>
            <a:off x="4859338" y="620713"/>
            <a:ext cx="4211637" cy="16256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zh-CN" sz="20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X</a:t>
            </a:r>
            <a:r>
              <a:rPr lang="zh-CN" altLang="en-US" sz="20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：样本矩阵（</a:t>
            </a:r>
            <a:r>
              <a:rPr lang="en-US" altLang="zh-CN" sz="2000" b="1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n×d</a:t>
            </a:r>
            <a:r>
              <a:rPr lang="zh-CN" altLang="en-US" sz="20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矩阵），</a:t>
            </a:r>
          </a:p>
          <a:p>
            <a:r>
              <a:rPr lang="en-US" altLang="zh-CN" sz="20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ratio</a:t>
            </a:r>
            <a:r>
              <a:rPr lang="zh-CN" altLang="en-US" sz="20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：特征值累加和占总和的比例</a:t>
            </a:r>
          </a:p>
          <a:p>
            <a:r>
              <a:rPr lang="en-US" altLang="zh-CN" sz="20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E</a:t>
            </a:r>
            <a:r>
              <a:rPr lang="zh-CN" altLang="en-US" sz="20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：基矢量矩阵（</a:t>
            </a:r>
            <a:r>
              <a:rPr lang="en-US" altLang="zh-CN" sz="2000" b="1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d×d</a:t>
            </a:r>
            <a:r>
              <a:rPr lang="en-US" altLang="zh-CN" sz="20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’</a:t>
            </a:r>
            <a:r>
              <a:rPr lang="zh-CN" altLang="en-US" sz="20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矩阵，每列一个矢量）</a:t>
            </a:r>
          </a:p>
          <a:p>
            <a:r>
              <a:rPr lang="en-US" altLang="zh-CN" sz="20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mu</a:t>
            </a:r>
            <a:r>
              <a:rPr lang="zh-CN" altLang="en-US" sz="20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：均值矢量（行矢量）</a:t>
            </a:r>
          </a:p>
        </p:txBody>
      </p:sp>
      <p:sp>
        <p:nvSpPr>
          <p:cNvPr id="257033" name="Rectangle 9"/>
          <p:cNvSpPr>
            <a:spLocks noChangeArrowheads="1"/>
          </p:cNvSpPr>
          <p:nvPr/>
        </p:nvSpPr>
        <p:spPr bwMode="auto">
          <a:xfrm>
            <a:off x="4643438" y="4727545"/>
            <a:ext cx="4558171" cy="40011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CN" sz="20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Y--</a:t>
            </a:r>
            <a:r>
              <a:rPr lang="zh-CN" altLang="en-US" sz="20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降维之后的样本矩阵（</a:t>
            </a:r>
            <a:r>
              <a:rPr lang="en-US" altLang="zh-CN" sz="2000" b="1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n×d</a:t>
            </a:r>
            <a:r>
              <a:rPr lang="en-US" altLang="zh-CN" sz="20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’</a:t>
            </a:r>
            <a:r>
              <a:rPr lang="zh-CN" altLang="en-US" sz="20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矩阵）</a:t>
            </a:r>
            <a:r>
              <a:rPr lang="zh-CN" altLang="en-US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97138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55613" y="555543"/>
            <a:ext cx="8472487" cy="2441206"/>
            <a:chOff x="455613" y="555543"/>
            <a:chExt cx="8472487" cy="2441206"/>
          </a:xfrm>
        </p:grpSpPr>
        <p:graphicFrame>
          <p:nvGraphicFramePr>
            <p:cNvPr id="256003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05741003"/>
                </p:ext>
              </p:extLst>
            </p:nvPr>
          </p:nvGraphicFramePr>
          <p:xfrm>
            <a:off x="611188" y="1455287"/>
            <a:ext cx="8316912" cy="587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6664" name="Equation" r:id="rId3" imgW="3911600" imgH="279400" progId="Equation.DSMT4">
                    <p:embed/>
                  </p:oleObj>
                </mc:Choice>
                <mc:Fallback>
                  <p:oleObj name="Equation" r:id="rId3" imgW="3911600" imgH="2794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1188" y="1455287"/>
                          <a:ext cx="8316912" cy="587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004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21521572"/>
                </p:ext>
              </p:extLst>
            </p:nvPr>
          </p:nvGraphicFramePr>
          <p:xfrm>
            <a:off x="1835150" y="2309362"/>
            <a:ext cx="1081088" cy="441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6665" name="Equation" r:id="rId5" imgW="672808" imgH="279279" progId="Equation.DSMT4">
                    <p:embed/>
                  </p:oleObj>
                </mc:Choice>
                <mc:Fallback>
                  <p:oleObj name="Equation" r:id="rId5" imgW="672808" imgH="279279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35150" y="2309362"/>
                          <a:ext cx="1081088" cy="4413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005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46232283"/>
                </p:ext>
              </p:extLst>
            </p:nvPr>
          </p:nvGraphicFramePr>
          <p:xfrm>
            <a:off x="5219700" y="2102987"/>
            <a:ext cx="2160588" cy="8937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6666" name="Equation" r:id="rId7" imgW="1104900" imgH="457200" progId="Equation.DSMT4">
                    <p:embed/>
                  </p:oleObj>
                </mc:Choice>
                <mc:Fallback>
                  <p:oleObj name="Equation" r:id="rId7" imgW="1104900" imgH="457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19700" y="2102987"/>
                          <a:ext cx="2160588" cy="8937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006" name="Rectangle 6"/>
            <p:cNvSpPr>
              <a:spLocks noChangeArrowheads="1"/>
            </p:cNvSpPr>
            <p:nvPr/>
          </p:nvSpPr>
          <p:spPr bwMode="auto">
            <a:xfrm>
              <a:off x="455613" y="555543"/>
              <a:ext cx="8364537" cy="961289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ct val="20000"/>
                </a:spcBef>
                <a:buClr>
                  <a:srgbClr val="002060"/>
                </a:buClr>
                <a:buSzPct val="80000"/>
                <a:buFont typeface="Wingdings" pitchFamily="2" charset="2"/>
                <a:buNone/>
              </a:pPr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例：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现有下列训练样本，请用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PCA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算法将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维特征降为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维，并画出训练样本和投影主轴以及投影后的样本点。</a:t>
              </a:r>
            </a:p>
          </p:txBody>
        </p:sp>
        <p:sp>
          <p:nvSpPr>
            <p:cNvPr id="256007" name="Rectangle 7"/>
            <p:cNvSpPr>
              <a:spLocks noChangeArrowheads="1"/>
            </p:cNvSpPr>
            <p:nvPr/>
          </p:nvSpPr>
          <p:spPr bwMode="auto">
            <a:xfrm>
              <a:off x="900113" y="2227904"/>
              <a:ext cx="1511300" cy="49962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ct val="20000"/>
                </a:spcBef>
                <a:buClr>
                  <a:srgbClr val="002060"/>
                </a:buClr>
                <a:buSzPct val="80000"/>
                <a:buFont typeface="Wingdings" pitchFamily="2" charset="2"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均值：</a:t>
              </a:r>
            </a:p>
          </p:txBody>
        </p:sp>
        <p:sp>
          <p:nvSpPr>
            <p:cNvPr id="256008" name="Rectangle 8"/>
            <p:cNvSpPr>
              <a:spLocks noChangeArrowheads="1"/>
            </p:cNvSpPr>
            <p:nvPr/>
          </p:nvSpPr>
          <p:spPr bwMode="auto">
            <a:xfrm>
              <a:off x="3422650" y="2273942"/>
              <a:ext cx="1723549" cy="55399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ct val="20000"/>
                </a:spcBef>
                <a:buClr>
                  <a:srgbClr val="002060"/>
                </a:buClr>
                <a:buSzPct val="80000"/>
                <a:buFont typeface="Wingdings" pitchFamily="2" charset="2"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协方差矩阵：</a:t>
              </a:r>
            </a:p>
          </p:txBody>
        </p:sp>
      </p:grpSp>
      <p:sp>
        <p:nvSpPr>
          <p:cNvPr id="256009" name="Rectangle 9"/>
          <p:cNvSpPr>
            <a:spLocks noChangeArrowheads="1"/>
          </p:cNvSpPr>
          <p:nvPr/>
        </p:nvSpPr>
        <p:spPr bwMode="auto">
          <a:xfrm>
            <a:off x="1229709" y="3137463"/>
            <a:ext cx="5540299" cy="4994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+mj-lt"/>
              <a:buAutoNum type="arabicPeriod"/>
            </a:pPr>
            <a:r>
              <a:rPr lang="zh-CN" altLang="en-US" sz="2000" dirty="0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计算协方差矩阵的特征值和特征向量：</a:t>
            </a:r>
          </a:p>
        </p:txBody>
      </p:sp>
      <p:graphicFrame>
        <p:nvGraphicFramePr>
          <p:cNvPr id="25601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8281747"/>
              </p:ext>
            </p:extLst>
          </p:nvPr>
        </p:nvGraphicFramePr>
        <p:xfrm>
          <a:off x="1877682" y="3758749"/>
          <a:ext cx="93662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667" name="Equation" r:id="rId9" imgW="507960" imgH="177480" progId="Equation.DSMT4">
                  <p:embed/>
                </p:oleObj>
              </mc:Choice>
              <mc:Fallback>
                <p:oleObj name="Equation" r:id="rId9" imgW="50796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7682" y="3758749"/>
                        <a:ext cx="936625" cy="336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13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5460957"/>
              </p:ext>
            </p:extLst>
          </p:nvPr>
        </p:nvGraphicFramePr>
        <p:xfrm>
          <a:off x="3749344" y="3687312"/>
          <a:ext cx="1223963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668" name="Equation" r:id="rId11" imgW="609480" imgH="253800" progId="Equation.DSMT4">
                  <p:embed/>
                </p:oleObj>
              </mc:Choice>
              <mc:Fallback>
                <p:oleObj name="Equation" r:id="rId11" imgW="6094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9344" y="3687312"/>
                        <a:ext cx="1223963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15" name="Rectangle 15"/>
          <p:cNvSpPr>
            <a:spLocks noChangeArrowheads="1"/>
          </p:cNvSpPr>
          <p:nvPr/>
        </p:nvSpPr>
        <p:spPr bwMode="auto">
          <a:xfrm>
            <a:off x="0" y="259618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56019" name="Rectangle 19"/>
          <p:cNvSpPr>
            <a:spLocks noChangeArrowheads="1"/>
          </p:cNvSpPr>
          <p:nvPr/>
        </p:nvSpPr>
        <p:spPr bwMode="auto">
          <a:xfrm>
            <a:off x="0" y="205484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56021" name="Rectangle 21"/>
          <p:cNvSpPr>
            <a:spLocks noChangeArrowheads="1"/>
          </p:cNvSpPr>
          <p:nvPr/>
        </p:nvSpPr>
        <p:spPr bwMode="auto">
          <a:xfrm>
            <a:off x="1236332" y="4144512"/>
            <a:ext cx="3926075" cy="4994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+mj-lt"/>
              <a:buAutoNum type="arabicPeriod" startAt="2"/>
            </a:pPr>
            <a:r>
              <a:rPr lang="zh-CN" altLang="en-US" sz="2000" dirty="0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将特征值，并由大到小排序；</a:t>
            </a:r>
          </a:p>
        </p:txBody>
      </p:sp>
      <p:sp>
        <p:nvSpPr>
          <p:cNvPr id="256022" name="Rectangle 22"/>
          <p:cNvSpPr>
            <a:spLocks noChangeArrowheads="1"/>
          </p:cNvSpPr>
          <p:nvPr/>
        </p:nvSpPr>
        <p:spPr bwMode="auto">
          <a:xfrm>
            <a:off x="1229982" y="4693787"/>
            <a:ext cx="6654386" cy="107721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+mj-lt"/>
              <a:buAutoNum type="arabicPeriod" startAt="3"/>
            </a:pPr>
            <a:r>
              <a:rPr lang="zh-CN" altLang="en-US" sz="2000" dirty="0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选择前</a:t>
            </a:r>
            <a:r>
              <a:rPr lang="en-US" altLang="zh-CN" sz="2000" i="1" dirty="0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d</a:t>
            </a:r>
            <a:r>
              <a:rPr lang="en-US" altLang="zh-CN" sz="2000" dirty="0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’</a:t>
            </a:r>
            <a:r>
              <a:rPr lang="zh-CN" altLang="en-US" sz="2000" dirty="0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个特征值对应的特征矢量作成一个变换矩阵</a:t>
            </a:r>
          </a:p>
          <a:p>
            <a:pPr>
              <a:lnSpc>
                <a:spcPct val="150000"/>
              </a:lnSpc>
              <a:spcBef>
                <a:spcPct val="20000"/>
              </a:spcBef>
              <a:buClr>
                <a:srgbClr val="002060"/>
              </a:buClr>
              <a:buSzPct val="80000"/>
              <a:buFont typeface="Wingdings" pitchFamily="2" charset="2"/>
              <a:buNone/>
            </a:pPr>
            <a:r>
              <a:rPr lang="zh-CN" altLang="en-US" sz="2000" dirty="0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      </a:t>
            </a:r>
            <a:r>
              <a:rPr lang="en-US" altLang="zh-CN" sz="2000" b="1" dirty="0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E</a:t>
            </a:r>
            <a:r>
              <a:rPr lang="en-US" altLang="zh-CN" sz="2000" dirty="0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=[</a:t>
            </a:r>
            <a:r>
              <a:rPr lang="en-US" altLang="zh-CN" sz="2000" b="1" dirty="0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e</a:t>
            </a:r>
            <a:r>
              <a:rPr lang="en-US" altLang="zh-CN" sz="2000" baseline="-25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1</a:t>
            </a:r>
            <a:r>
              <a:rPr lang="en-US" altLang="zh-CN" sz="2000" dirty="0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, </a:t>
            </a:r>
            <a:r>
              <a:rPr lang="en-US" altLang="zh-CN" sz="2000" b="1" dirty="0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e</a:t>
            </a:r>
            <a:r>
              <a:rPr lang="en-US" altLang="zh-CN" sz="2000" baseline="-25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2</a:t>
            </a:r>
            <a:r>
              <a:rPr lang="en-US" altLang="zh-CN" sz="2000" dirty="0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, …, </a:t>
            </a:r>
            <a:r>
              <a:rPr lang="en-US" altLang="zh-CN" sz="2000" b="1" dirty="0" err="1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e</a:t>
            </a:r>
            <a:r>
              <a:rPr lang="en-US" altLang="zh-CN" sz="2000" i="1" baseline="-25000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</a:t>
            </a:r>
            <a:r>
              <a:rPr lang="en-US" altLang="zh-CN" sz="2000" baseline="-25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’</a:t>
            </a:r>
            <a:r>
              <a:rPr lang="en-US" altLang="zh-CN" sz="2000" dirty="0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]</a:t>
            </a:r>
            <a:r>
              <a:rPr lang="zh-CN" altLang="en-US" sz="2000" dirty="0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；</a:t>
            </a:r>
          </a:p>
        </p:txBody>
      </p:sp>
      <p:sp>
        <p:nvSpPr>
          <p:cNvPr id="256023" name="Rectangle 23"/>
          <p:cNvSpPr>
            <a:spLocks noChangeArrowheads="1"/>
          </p:cNvSpPr>
          <p:nvPr/>
        </p:nvSpPr>
        <p:spPr bwMode="auto">
          <a:xfrm>
            <a:off x="1223632" y="5679624"/>
            <a:ext cx="5404043" cy="55399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+mj-lt"/>
              <a:buAutoNum type="arabicPeriod" startAt="4"/>
            </a:pPr>
            <a:r>
              <a:rPr lang="en-US" altLang="zh-CN" sz="2000" b="1" dirty="0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x</a:t>
            </a:r>
            <a:r>
              <a:rPr lang="zh-CN" altLang="en-US" sz="2000" dirty="0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转换为</a:t>
            </a:r>
            <a:r>
              <a:rPr lang="en-US" altLang="zh-CN" sz="2000" i="1" dirty="0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d</a:t>
            </a:r>
            <a:r>
              <a:rPr lang="en-US" altLang="zh-CN" sz="2000" dirty="0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’</a:t>
            </a:r>
            <a:r>
              <a:rPr lang="zh-CN" altLang="en-US" sz="2000" dirty="0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维的新特征矢量 </a:t>
            </a:r>
            <a:r>
              <a:rPr lang="en-US" altLang="zh-CN" sz="2000" b="1" dirty="0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y</a:t>
            </a:r>
            <a:r>
              <a:rPr lang="en-US" altLang="zh-CN" sz="2000" dirty="0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 = </a:t>
            </a:r>
            <a:r>
              <a:rPr lang="en-US" altLang="zh-CN" sz="2000" b="1" dirty="0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E</a:t>
            </a:r>
            <a:r>
              <a:rPr lang="en-US" altLang="zh-CN" sz="2000" baseline="30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</a:t>
            </a:r>
            <a:r>
              <a:rPr lang="en-US" altLang="zh-CN" sz="2000" b="1" dirty="0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(x - m)</a:t>
            </a:r>
            <a:endParaRPr lang="zh-CN" altLang="en-US" sz="2000" dirty="0">
              <a:latin typeface="Times New Roman" pitchFamily="18" charset="0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25670" y="3267563"/>
            <a:ext cx="704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解： 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7510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7" name="Rectangle 9"/>
          <p:cNvSpPr>
            <a:spLocks noChangeArrowheads="1"/>
          </p:cNvSpPr>
          <p:nvPr/>
        </p:nvSpPr>
        <p:spPr bwMode="auto">
          <a:xfrm>
            <a:off x="684213" y="3333976"/>
            <a:ext cx="5283819" cy="49962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rgbClr val="002060"/>
              </a:buClr>
              <a:buSzPct val="80000"/>
              <a:buFont typeface="Wingdings" pitchFamily="2" charset="2"/>
              <a:buNone/>
            </a:pP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计算协方差矩阵的特征值和特征向量：</a:t>
            </a:r>
          </a:p>
        </p:txBody>
      </p:sp>
      <p:graphicFrame>
        <p:nvGraphicFramePr>
          <p:cNvPr id="23245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0725671"/>
              </p:ext>
            </p:extLst>
          </p:nvPr>
        </p:nvGraphicFramePr>
        <p:xfrm>
          <a:off x="1187450" y="4028287"/>
          <a:ext cx="93662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932" name="Equation" r:id="rId3" imgW="507960" imgH="177480" progId="Equation.DSMT4">
                  <p:embed/>
                </p:oleObj>
              </mc:Choice>
              <mc:Fallback>
                <p:oleObj name="Equation" r:id="rId3" imgW="50796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4028287"/>
                        <a:ext cx="936625" cy="336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246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2903974"/>
              </p:ext>
            </p:extLst>
          </p:nvPr>
        </p:nvGraphicFramePr>
        <p:xfrm>
          <a:off x="395288" y="4531525"/>
          <a:ext cx="2879725" cy="83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933" name="Equation" r:id="rId5" imgW="1663700" imgH="482600" progId="Equation.DSMT4">
                  <p:embed/>
                </p:oleObj>
              </mc:Choice>
              <mc:Fallback>
                <p:oleObj name="Equation" r:id="rId5" imgW="16637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4531525"/>
                        <a:ext cx="2879725" cy="839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2461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6061965"/>
              </p:ext>
            </p:extLst>
          </p:nvPr>
        </p:nvGraphicFramePr>
        <p:xfrm>
          <a:off x="3708077" y="3955262"/>
          <a:ext cx="1223963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934" name="Equation" r:id="rId7" imgW="609480" imgH="253800" progId="Equation.DSMT4">
                  <p:embed/>
                </p:oleObj>
              </mc:Choice>
              <mc:Fallback>
                <p:oleObj name="Equation" r:id="rId7" imgW="6094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077" y="3955262"/>
                        <a:ext cx="1223963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2462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3943438"/>
              </p:ext>
            </p:extLst>
          </p:nvPr>
        </p:nvGraphicFramePr>
        <p:xfrm>
          <a:off x="3708400" y="4604550"/>
          <a:ext cx="23749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935" name="Equation" r:id="rId9" imgW="1447800" imgH="457200" progId="Equation.DSMT4">
                  <p:embed/>
                </p:oleObj>
              </mc:Choice>
              <mc:Fallback>
                <p:oleObj name="Equation" r:id="rId9" imgW="14478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4604550"/>
                        <a:ext cx="2374900" cy="749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2464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6371207"/>
              </p:ext>
            </p:extLst>
          </p:nvPr>
        </p:nvGraphicFramePr>
        <p:xfrm>
          <a:off x="6659662" y="4162078"/>
          <a:ext cx="785812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936" name="Equation" r:id="rId11" imgW="507960" imgH="228600" progId="Equation.DSMT4">
                  <p:embed/>
                </p:oleObj>
              </mc:Choice>
              <mc:Fallback>
                <p:oleObj name="Equation" r:id="rId11" imgW="5079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9662" y="4162078"/>
                        <a:ext cx="785812" cy="35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2465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1594509"/>
              </p:ext>
            </p:extLst>
          </p:nvPr>
        </p:nvGraphicFramePr>
        <p:xfrm>
          <a:off x="7740352" y="3833600"/>
          <a:ext cx="1223963" cy="84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937" name="Equation" r:id="rId13" imgW="774364" imgH="533169" progId="Equation.DSMT4">
                  <p:embed/>
                </p:oleObj>
              </mc:Choice>
              <mc:Fallback>
                <p:oleObj name="Equation" r:id="rId13" imgW="774364" imgH="53316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0352" y="3833600"/>
                        <a:ext cx="1223963" cy="846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2466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4595814"/>
              </p:ext>
            </p:extLst>
          </p:nvPr>
        </p:nvGraphicFramePr>
        <p:xfrm>
          <a:off x="7667724" y="4809778"/>
          <a:ext cx="1295400" cy="77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938" name="Equation" r:id="rId15" imgW="888614" imgH="533169" progId="Equation.DSMT4">
                  <p:embed/>
                </p:oleObj>
              </mc:Choice>
              <mc:Fallback>
                <p:oleObj name="Equation" r:id="rId15" imgW="888614" imgH="53316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7724" y="4809778"/>
                        <a:ext cx="1295400" cy="779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2468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6579803"/>
              </p:ext>
            </p:extLst>
          </p:nvPr>
        </p:nvGraphicFramePr>
        <p:xfrm>
          <a:off x="6588224" y="4954240"/>
          <a:ext cx="1008063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939" name="Equation" r:id="rId17" imgW="596880" imgH="228600" progId="Equation.DSMT4">
                  <p:embed/>
                </p:oleObj>
              </mc:Choice>
              <mc:Fallback>
                <p:oleObj name="Equation" r:id="rId17" imgW="5968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224" y="4954240"/>
                        <a:ext cx="1008063" cy="385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Group 21"/>
          <p:cNvGrpSpPr/>
          <p:nvPr/>
        </p:nvGrpSpPr>
        <p:grpSpPr>
          <a:xfrm>
            <a:off x="455613" y="555543"/>
            <a:ext cx="8472487" cy="2441206"/>
            <a:chOff x="455613" y="555543"/>
            <a:chExt cx="8472487" cy="2441206"/>
          </a:xfrm>
        </p:grpSpPr>
        <p:graphicFrame>
          <p:nvGraphicFramePr>
            <p:cNvPr id="23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32880700"/>
                </p:ext>
              </p:extLst>
            </p:nvPr>
          </p:nvGraphicFramePr>
          <p:xfrm>
            <a:off x="611188" y="1455287"/>
            <a:ext cx="8316912" cy="587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940" name="Equation" r:id="rId19" imgW="3911600" imgH="279400" progId="Equation.DSMT4">
                    <p:embed/>
                  </p:oleObj>
                </mc:Choice>
                <mc:Fallback>
                  <p:oleObj name="Equation" r:id="rId19" imgW="3911600" imgH="2794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1188" y="1455287"/>
                          <a:ext cx="8316912" cy="587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90826220"/>
                </p:ext>
              </p:extLst>
            </p:nvPr>
          </p:nvGraphicFramePr>
          <p:xfrm>
            <a:off x="1835150" y="2309362"/>
            <a:ext cx="1081088" cy="441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941" name="Equation" r:id="rId21" imgW="672808" imgH="279279" progId="Equation.DSMT4">
                    <p:embed/>
                  </p:oleObj>
                </mc:Choice>
                <mc:Fallback>
                  <p:oleObj name="Equation" r:id="rId21" imgW="672808" imgH="279279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35150" y="2309362"/>
                          <a:ext cx="1081088" cy="4413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18568470"/>
                </p:ext>
              </p:extLst>
            </p:nvPr>
          </p:nvGraphicFramePr>
          <p:xfrm>
            <a:off x="5219700" y="2102987"/>
            <a:ext cx="2160588" cy="8937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942" name="Equation" r:id="rId23" imgW="1104900" imgH="457200" progId="Equation.DSMT4">
                    <p:embed/>
                  </p:oleObj>
                </mc:Choice>
                <mc:Fallback>
                  <p:oleObj name="Equation" r:id="rId23" imgW="1104900" imgH="457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19700" y="2102987"/>
                          <a:ext cx="2160588" cy="8937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Rectangle 6"/>
            <p:cNvSpPr>
              <a:spLocks noChangeArrowheads="1"/>
            </p:cNvSpPr>
            <p:nvPr/>
          </p:nvSpPr>
          <p:spPr bwMode="auto">
            <a:xfrm>
              <a:off x="455613" y="555543"/>
              <a:ext cx="8364537" cy="961289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ct val="20000"/>
                </a:spcBef>
                <a:buClr>
                  <a:srgbClr val="002060"/>
                </a:buClr>
                <a:buSzPct val="80000"/>
                <a:buFont typeface="Wingdings" pitchFamily="2" charset="2"/>
                <a:buNone/>
              </a:pPr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例：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现有下列训练样本，请用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PCA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算法将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维特征降为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维，并画出训练样本和投影主轴以及投影后的样本点。</a:t>
              </a:r>
            </a:p>
          </p:txBody>
        </p:sp>
        <p:sp>
          <p:nvSpPr>
            <p:cNvPr id="27" name="Rectangle 7"/>
            <p:cNvSpPr>
              <a:spLocks noChangeArrowheads="1"/>
            </p:cNvSpPr>
            <p:nvPr/>
          </p:nvSpPr>
          <p:spPr bwMode="auto">
            <a:xfrm>
              <a:off x="900113" y="2227904"/>
              <a:ext cx="1511300" cy="49962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ct val="20000"/>
                </a:spcBef>
                <a:buClr>
                  <a:srgbClr val="002060"/>
                </a:buClr>
                <a:buSzPct val="80000"/>
                <a:buFont typeface="Wingdings" pitchFamily="2" charset="2"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均值：</a:t>
              </a:r>
            </a:p>
          </p:txBody>
        </p:sp>
        <p:sp>
          <p:nvSpPr>
            <p:cNvPr id="28" name="Rectangle 8"/>
            <p:cNvSpPr>
              <a:spLocks noChangeArrowheads="1"/>
            </p:cNvSpPr>
            <p:nvPr/>
          </p:nvSpPr>
          <p:spPr bwMode="auto">
            <a:xfrm>
              <a:off x="3422650" y="2273942"/>
              <a:ext cx="1723549" cy="55399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ct val="20000"/>
                </a:spcBef>
                <a:buClr>
                  <a:srgbClr val="002060"/>
                </a:buClr>
                <a:buSzPct val="80000"/>
                <a:buFont typeface="Wingdings" pitchFamily="2" charset="2"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协方差矩阵：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90622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6" name="Rectangle 4"/>
          <p:cNvSpPr>
            <a:spLocks noChangeArrowheads="1"/>
          </p:cNvSpPr>
          <p:nvPr/>
        </p:nvSpPr>
        <p:spPr bwMode="auto">
          <a:xfrm>
            <a:off x="-36512" y="372130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33477" name="Rectangle 5"/>
          <p:cNvSpPr>
            <a:spLocks noChangeArrowheads="1"/>
          </p:cNvSpPr>
          <p:nvPr/>
        </p:nvSpPr>
        <p:spPr bwMode="auto">
          <a:xfrm>
            <a:off x="-36512" y="373559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33478" name="Rectangle 6"/>
          <p:cNvSpPr>
            <a:spLocks noChangeArrowheads="1"/>
          </p:cNvSpPr>
          <p:nvPr/>
        </p:nvSpPr>
        <p:spPr bwMode="auto">
          <a:xfrm>
            <a:off x="-36512" y="384989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233482" name="Rectangle 10"/>
          <p:cNvSpPr>
            <a:spLocks noChangeArrowheads="1"/>
          </p:cNvSpPr>
          <p:nvPr/>
        </p:nvSpPr>
        <p:spPr bwMode="auto">
          <a:xfrm>
            <a:off x="-540568" y="150847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graphicFrame>
        <p:nvGraphicFramePr>
          <p:cNvPr id="23348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087985"/>
              </p:ext>
            </p:extLst>
          </p:nvPr>
        </p:nvGraphicFramePr>
        <p:xfrm>
          <a:off x="827584" y="5445224"/>
          <a:ext cx="72009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814" name="Equation" r:id="rId3" imgW="3911400" imgH="279360" progId="Equation.DSMT4">
                  <p:embed/>
                </p:oleObj>
              </mc:Choice>
              <mc:Fallback>
                <p:oleObj name="Equation" r:id="rId3" imgW="391140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5445224"/>
                        <a:ext cx="7200900" cy="508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3707904" y="620688"/>
            <a:ext cx="4789536" cy="4893647"/>
            <a:chOff x="3923928" y="330576"/>
            <a:chExt cx="4789536" cy="4893647"/>
          </a:xfrm>
        </p:grpSpPr>
        <p:sp>
          <p:nvSpPr>
            <p:cNvPr id="233474" name="Rectangle 2"/>
            <p:cNvSpPr>
              <a:spLocks noChangeArrowheads="1"/>
            </p:cNvSpPr>
            <p:nvPr/>
          </p:nvSpPr>
          <p:spPr bwMode="auto">
            <a:xfrm>
              <a:off x="3923928" y="330576"/>
              <a:ext cx="4789536" cy="48936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342900" indent="-342900"/>
              <a:r>
                <a:rPr lang="en-US" altLang="zh-CN" sz="2400" dirty="0"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2</a:t>
              </a:r>
              <a:r>
                <a:rPr lang="zh-CN" altLang="en-US" sz="2400" dirty="0"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）将特征值，并由大到小排序；</a:t>
              </a:r>
              <a:endParaRPr lang="en-US" altLang="zh-CN" sz="2400" dirty="0"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  <a:p>
              <a:pPr marL="342900" indent="-342900"/>
              <a:endParaRPr lang="zh-CN" altLang="en-US" sz="2400" dirty="0"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  <a:p>
              <a:pPr marL="342900" indent="-342900"/>
              <a:endParaRPr lang="zh-CN" altLang="en-US" sz="2400" dirty="0"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  <a:p>
              <a:pPr marL="342900" indent="-342900"/>
              <a:endParaRPr lang="zh-CN" altLang="en-US" sz="2400" dirty="0"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  <a:p>
              <a:pPr marL="342900" indent="-342900"/>
              <a:endParaRPr lang="zh-CN" altLang="en-US" sz="2400" dirty="0"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  <a:p>
              <a:pPr marL="342900" indent="-342900"/>
              <a:r>
                <a:rPr lang="en-US" altLang="zh-CN" sz="2400" dirty="0"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3</a:t>
              </a:r>
              <a:r>
                <a:rPr lang="zh-CN" altLang="en-US" sz="2400" dirty="0"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）选择前</a:t>
              </a:r>
              <a:r>
                <a:rPr lang="en-US" altLang="zh-CN" sz="2400" dirty="0"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d’</a:t>
              </a:r>
              <a:r>
                <a:rPr lang="zh-CN" altLang="en-US" sz="2400" dirty="0"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个特征矢量构成变换矩阵</a:t>
              </a:r>
              <a:r>
                <a:rPr lang="en-US" altLang="zh-CN" sz="2400" dirty="0"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E=[e1, e2, …, </a:t>
              </a:r>
              <a:r>
                <a:rPr lang="en-US" altLang="zh-CN" sz="2400" dirty="0" err="1"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ed</a:t>
              </a:r>
              <a:r>
                <a:rPr lang="en-US" altLang="zh-CN" sz="2400" dirty="0"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’]</a:t>
              </a:r>
              <a:r>
                <a:rPr lang="zh-CN" altLang="en-US" sz="2400" dirty="0"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；</a:t>
              </a:r>
            </a:p>
            <a:p>
              <a:pPr marL="342900" indent="-342900"/>
              <a:endParaRPr lang="zh-CN" altLang="en-US" sz="2400" dirty="0"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  <a:p>
              <a:pPr marL="342900" indent="-342900"/>
              <a:endParaRPr lang="zh-CN" altLang="en-US" sz="2400" dirty="0"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  <a:p>
              <a:pPr marL="342900" indent="-342900"/>
              <a:endParaRPr lang="zh-CN" altLang="en-US" sz="2400" dirty="0"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  <a:p>
              <a:pPr marL="342900" indent="-342900"/>
              <a:r>
                <a:rPr lang="en-US" altLang="zh-CN" sz="2400" dirty="0"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4</a:t>
              </a:r>
              <a:r>
                <a:rPr lang="zh-CN" altLang="en-US" sz="2400" dirty="0"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）</a:t>
              </a:r>
              <a:r>
                <a:rPr lang="en-US" altLang="zh-CN" sz="2400" dirty="0"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x</a:t>
              </a:r>
              <a:r>
                <a:rPr lang="zh-CN" altLang="en-US" sz="2400" dirty="0"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转换为</a:t>
              </a:r>
              <a:r>
                <a:rPr lang="en-US" altLang="zh-CN" sz="2400" dirty="0"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d’</a:t>
              </a:r>
              <a:r>
                <a:rPr lang="zh-CN" altLang="en-US" sz="2400" dirty="0"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维的新特征矢量</a:t>
              </a:r>
              <a:endParaRPr lang="en-US" altLang="zh-CN" sz="2400" dirty="0">
                <a:latin typeface="Times New Roman" pitchFamily="18" charset="0"/>
                <a:ea typeface="宋体" pitchFamily="2" charset="-122"/>
                <a:cs typeface="Times New Roman" pitchFamily="18" charset="0"/>
              </a:endParaRPr>
            </a:p>
            <a:p>
              <a:pPr marL="342900" indent="-342900"/>
              <a:r>
                <a:rPr lang="en-US" altLang="zh-CN" sz="2400" dirty="0"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         y = E</a:t>
              </a:r>
              <a:r>
                <a:rPr lang="en-US" altLang="zh-CN" sz="2400" baseline="30000" dirty="0"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t</a:t>
              </a:r>
              <a:r>
                <a:rPr lang="en-US" altLang="zh-CN" sz="2400" dirty="0"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(x-m) </a:t>
              </a:r>
              <a:r>
                <a:rPr lang="zh-CN" altLang="en-US" sz="2400" dirty="0"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：</a:t>
              </a:r>
            </a:p>
            <a:p>
              <a:pPr marL="342900" indent="-342900"/>
              <a:r>
                <a:rPr lang="zh-CN" altLang="en-US" sz="2400" dirty="0">
                  <a:latin typeface="Times New Roman" pitchFamily="18" charset="0"/>
                  <a:ea typeface="宋体" pitchFamily="2" charset="-122"/>
                  <a:cs typeface="Times New Roman" pitchFamily="18" charset="0"/>
                </a:rPr>
                <a:t>			</a:t>
              </a:r>
            </a:p>
          </p:txBody>
        </p:sp>
        <p:graphicFrame>
          <p:nvGraphicFramePr>
            <p:cNvPr id="233479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60760441"/>
                </p:ext>
              </p:extLst>
            </p:nvPr>
          </p:nvGraphicFramePr>
          <p:xfrm>
            <a:off x="6769248" y="834632"/>
            <a:ext cx="804863" cy="355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815" name="Equation" r:id="rId5" imgW="520560" imgH="228600" progId="Equation.DSMT4">
                    <p:embed/>
                  </p:oleObj>
                </mc:Choice>
                <mc:Fallback>
                  <p:oleObj name="Equation" r:id="rId5" imgW="52056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69248" y="834632"/>
                          <a:ext cx="804863" cy="3556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3480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38147694"/>
                </p:ext>
              </p:extLst>
            </p:nvPr>
          </p:nvGraphicFramePr>
          <p:xfrm>
            <a:off x="6769248" y="1194672"/>
            <a:ext cx="1243012" cy="846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816" name="Equation" r:id="rId7" imgW="787320" imgH="533160" progId="Equation.DSMT4">
                    <p:embed/>
                  </p:oleObj>
                </mc:Choice>
                <mc:Fallback>
                  <p:oleObj name="Equation" r:id="rId7" imgW="787320" imgH="5331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69248" y="1194672"/>
                          <a:ext cx="1243012" cy="84613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3481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85595898"/>
                </p:ext>
              </p:extLst>
            </p:nvPr>
          </p:nvGraphicFramePr>
          <p:xfrm>
            <a:off x="5329088" y="3068348"/>
            <a:ext cx="1757363" cy="779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817" name="Equation" r:id="rId9" imgW="1206360" imgH="533160" progId="Equation.DSMT4">
                    <p:embed/>
                  </p:oleObj>
                </mc:Choice>
                <mc:Fallback>
                  <p:oleObj name="Equation" r:id="rId9" imgW="1206360" imgH="5331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29088" y="3068348"/>
                          <a:ext cx="1757363" cy="779462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3483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44138314"/>
                </p:ext>
              </p:extLst>
            </p:nvPr>
          </p:nvGraphicFramePr>
          <p:xfrm>
            <a:off x="4248968" y="834632"/>
            <a:ext cx="987425" cy="3857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818" name="Equation" r:id="rId11" imgW="583920" imgH="228600" progId="Equation.DSMT4">
                    <p:embed/>
                  </p:oleObj>
                </mc:Choice>
                <mc:Fallback>
                  <p:oleObj name="Equation" r:id="rId11" imgW="58392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48968" y="834632"/>
                          <a:ext cx="987425" cy="3857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3485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12374508"/>
                </p:ext>
              </p:extLst>
            </p:nvPr>
          </p:nvGraphicFramePr>
          <p:xfrm>
            <a:off x="6409208" y="4291016"/>
            <a:ext cx="1368425" cy="558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819" name="Equation" r:id="rId13" imgW="672808" imgH="279279" progId="Equation.DSMT4">
                    <p:embed/>
                  </p:oleObj>
                </mc:Choice>
                <mc:Fallback>
                  <p:oleObj name="Equation" r:id="rId13" imgW="672808" imgH="279279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09208" y="4291016"/>
                          <a:ext cx="1368425" cy="5588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3486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3887917"/>
                </p:ext>
              </p:extLst>
            </p:nvPr>
          </p:nvGraphicFramePr>
          <p:xfrm>
            <a:off x="4248968" y="1301332"/>
            <a:ext cx="1757362" cy="779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820" name="Equation" r:id="rId15" imgW="1206360" imgH="533160" progId="Equation.DSMT4">
                    <p:embed/>
                  </p:oleObj>
                </mc:Choice>
                <mc:Fallback>
                  <p:oleObj name="Equation" r:id="rId15" imgW="1206360" imgH="5331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48968" y="1301332"/>
                          <a:ext cx="1757362" cy="77946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Rectangle 15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6409502"/>
              </p:ext>
            </p:extLst>
          </p:nvPr>
        </p:nvGraphicFramePr>
        <p:xfrm>
          <a:off x="539552" y="1340768"/>
          <a:ext cx="2952328" cy="30480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821" name="Visio" r:id="rId16" imgW="3371276" imgH="3478317" progId="Visio.Drawing.11">
                  <p:embed/>
                </p:oleObj>
              </mc:Choice>
              <mc:Fallback>
                <p:oleObj name="Visio" r:id="rId16" imgW="3371276" imgH="3478317" progId="Visio.Drawing.11">
                  <p:embed/>
                  <p:pic>
                    <p:nvPicPr>
                      <p:cNvPr id="0" name="Object 1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1340768"/>
                        <a:ext cx="2952328" cy="30480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19877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55613" y="555543"/>
            <a:ext cx="8364537" cy="3030888"/>
            <a:chOff x="455613" y="555543"/>
            <a:chExt cx="8364537" cy="3030888"/>
          </a:xfrm>
        </p:grpSpPr>
        <p:graphicFrame>
          <p:nvGraphicFramePr>
            <p:cNvPr id="256004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23471205"/>
                </p:ext>
              </p:extLst>
            </p:nvPr>
          </p:nvGraphicFramePr>
          <p:xfrm>
            <a:off x="2630805" y="3170017"/>
            <a:ext cx="631825" cy="260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290" name="Equation" r:id="rId3" imgW="393480" imgH="164880" progId="Equation.DSMT4">
                    <p:embed/>
                  </p:oleObj>
                </mc:Choice>
                <mc:Fallback>
                  <p:oleObj name="Equation" r:id="rId3" imgW="393480" imgH="164880" progId="Equation.DSMT4">
                    <p:embed/>
                    <p:pic>
                      <p:nvPicPr>
                        <p:cNvPr id="256004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30805" y="3170017"/>
                          <a:ext cx="631825" cy="2603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005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05778366"/>
                </p:ext>
              </p:extLst>
            </p:nvPr>
          </p:nvGraphicFramePr>
          <p:xfrm>
            <a:off x="5285430" y="3079975"/>
            <a:ext cx="696913" cy="347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291" name="Equation" r:id="rId5" imgW="355320" imgH="177480" progId="Equation.DSMT4">
                    <p:embed/>
                  </p:oleObj>
                </mc:Choice>
                <mc:Fallback>
                  <p:oleObj name="Equation" r:id="rId5" imgW="355320" imgH="177480" progId="Equation.DSMT4">
                    <p:embed/>
                    <p:pic>
                      <p:nvPicPr>
                        <p:cNvPr id="256005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5430" y="3079975"/>
                          <a:ext cx="696913" cy="3476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006" name="Rectangle 6"/>
            <p:cNvSpPr>
              <a:spLocks noChangeArrowheads="1"/>
            </p:cNvSpPr>
            <p:nvPr/>
          </p:nvSpPr>
          <p:spPr bwMode="auto">
            <a:xfrm>
              <a:off x="455613" y="555543"/>
              <a:ext cx="8364537" cy="961289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ct val="20000"/>
                </a:spcBef>
                <a:buClr>
                  <a:srgbClr val="002060"/>
                </a:buClr>
                <a:buSzPct val="80000"/>
                <a:buFont typeface="Wingdings" pitchFamily="2" charset="2"/>
                <a:buNone/>
              </a:pPr>
              <a:r>
                <a:rPr lang="zh-CN" altLang="en-US" sz="2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作业：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现有下列训练样本，请用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PCA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算法将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维特征降为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维，并画出训练样本和投影主轴以及投影后的样本点。</a:t>
              </a:r>
            </a:p>
          </p:txBody>
        </p:sp>
        <p:sp>
          <p:nvSpPr>
            <p:cNvPr id="256007" name="Rectangle 7"/>
            <p:cNvSpPr>
              <a:spLocks noChangeArrowheads="1"/>
            </p:cNvSpPr>
            <p:nvPr/>
          </p:nvSpPr>
          <p:spPr bwMode="auto">
            <a:xfrm>
              <a:off x="1379519" y="3032433"/>
              <a:ext cx="1511300" cy="55399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ct val="20000"/>
                </a:spcBef>
                <a:buClr>
                  <a:srgbClr val="002060"/>
                </a:buClr>
                <a:buSzPct val="80000"/>
                <a:buFont typeface="Wingdings" pitchFamily="2" charset="2"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0:   </a:t>
              </a: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均值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</a:p>
          </p:txBody>
        </p:sp>
        <p:sp>
          <p:nvSpPr>
            <p:cNvPr id="256008" name="Rectangle 8"/>
            <p:cNvSpPr>
              <a:spLocks noChangeArrowheads="1"/>
            </p:cNvSpPr>
            <p:nvPr/>
          </p:nvSpPr>
          <p:spPr bwMode="auto">
            <a:xfrm>
              <a:off x="3684873" y="2971393"/>
              <a:ext cx="1723549" cy="55399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ct val="20000"/>
                </a:spcBef>
                <a:buClr>
                  <a:srgbClr val="002060"/>
                </a:buClr>
                <a:buSzPct val="80000"/>
                <a:buFont typeface="Wingdings" pitchFamily="2" charset="2"/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协方差矩阵：</a:t>
              </a:r>
            </a:p>
          </p:txBody>
        </p:sp>
      </p:grpSp>
      <p:sp>
        <p:nvSpPr>
          <p:cNvPr id="256009" name="Rectangle 9"/>
          <p:cNvSpPr>
            <a:spLocks noChangeArrowheads="1"/>
          </p:cNvSpPr>
          <p:nvPr/>
        </p:nvSpPr>
        <p:spPr bwMode="auto">
          <a:xfrm>
            <a:off x="1265709" y="3623143"/>
            <a:ext cx="5540299" cy="4994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+mj-lt"/>
              <a:buAutoNum type="arabicPeriod"/>
            </a:pPr>
            <a:r>
              <a:rPr lang="zh-CN" altLang="en-US" sz="2000" dirty="0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计算协方差矩阵的特征值和特征向量：</a:t>
            </a:r>
          </a:p>
        </p:txBody>
      </p:sp>
      <p:graphicFrame>
        <p:nvGraphicFramePr>
          <p:cNvPr id="25601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3254806"/>
              </p:ext>
            </p:extLst>
          </p:nvPr>
        </p:nvGraphicFramePr>
        <p:xfrm>
          <a:off x="1913682" y="4244429"/>
          <a:ext cx="93662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292" name="Equation" r:id="rId7" imgW="507960" imgH="177480" progId="Equation.DSMT4">
                  <p:embed/>
                </p:oleObj>
              </mc:Choice>
              <mc:Fallback>
                <p:oleObj name="Equation" r:id="rId7" imgW="507960" imgH="177480" progId="Equation.DSMT4">
                  <p:embed/>
                  <p:pic>
                    <p:nvPicPr>
                      <p:cNvPr id="25601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3682" y="4244429"/>
                        <a:ext cx="936625" cy="336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13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2200110"/>
              </p:ext>
            </p:extLst>
          </p:nvPr>
        </p:nvGraphicFramePr>
        <p:xfrm>
          <a:off x="3785344" y="4172992"/>
          <a:ext cx="1223963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293" name="Equation" r:id="rId9" imgW="609480" imgH="253800" progId="Equation.DSMT4">
                  <p:embed/>
                </p:oleObj>
              </mc:Choice>
              <mc:Fallback>
                <p:oleObj name="Equation" r:id="rId9" imgW="609480" imgH="253800" progId="Equation.DSMT4">
                  <p:embed/>
                  <p:pic>
                    <p:nvPicPr>
                      <p:cNvPr id="256013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5344" y="4172992"/>
                        <a:ext cx="1223963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15" name="Rectangle 15"/>
          <p:cNvSpPr>
            <a:spLocks noChangeArrowheads="1"/>
          </p:cNvSpPr>
          <p:nvPr/>
        </p:nvSpPr>
        <p:spPr bwMode="auto">
          <a:xfrm>
            <a:off x="0" y="259618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56019" name="Rectangle 19"/>
          <p:cNvSpPr>
            <a:spLocks noChangeArrowheads="1"/>
          </p:cNvSpPr>
          <p:nvPr/>
        </p:nvSpPr>
        <p:spPr bwMode="auto">
          <a:xfrm>
            <a:off x="0" y="205484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56021" name="Rectangle 21"/>
          <p:cNvSpPr>
            <a:spLocks noChangeArrowheads="1"/>
          </p:cNvSpPr>
          <p:nvPr/>
        </p:nvSpPr>
        <p:spPr bwMode="auto">
          <a:xfrm>
            <a:off x="1272332" y="4630192"/>
            <a:ext cx="3926075" cy="4994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+mj-lt"/>
              <a:buAutoNum type="arabicPeriod" startAt="2"/>
            </a:pPr>
            <a:r>
              <a:rPr lang="zh-CN" altLang="en-US" sz="2000" dirty="0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将特征值，并由大到小排序；</a:t>
            </a:r>
          </a:p>
        </p:txBody>
      </p:sp>
      <p:sp>
        <p:nvSpPr>
          <p:cNvPr id="256022" name="Rectangle 22"/>
          <p:cNvSpPr>
            <a:spLocks noChangeArrowheads="1"/>
          </p:cNvSpPr>
          <p:nvPr/>
        </p:nvSpPr>
        <p:spPr bwMode="auto">
          <a:xfrm>
            <a:off x="1265982" y="5179467"/>
            <a:ext cx="6654386" cy="107721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+mj-lt"/>
              <a:buAutoNum type="arabicPeriod" startAt="3"/>
            </a:pPr>
            <a:r>
              <a:rPr lang="zh-CN" altLang="en-US" sz="2000" dirty="0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选择前</a:t>
            </a:r>
            <a:r>
              <a:rPr lang="en-US" altLang="zh-CN" sz="2000" i="1" dirty="0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d</a:t>
            </a:r>
            <a:r>
              <a:rPr lang="en-US" altLang="zh-CN" sz="2000" dirty="0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’</a:t>
            </a:r>
            <a:r>
              <a:rPr lang="zh-CN" altLang="en-US" sz="2000" dirty="0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个特征值对应的特征矢量作成一个变换矩阵</a:t>
            </a:r>
          </a:p>
          <a:p>
            <a:pPr>
              <a:lnSpc>
                <a:spcPct val="150000"/>
              </a:lnSpc>
              <a:spcBef>
                <a:spcPct val="20000"/>
              </a:spcBef>
              <a:buClr>
                <a:srgbClr val="002060"/>
              </a:buClr>
              <a:buSzPct val="80000"/>
              <a:buFont typeface="Wingdings" pitchFamily="2" charset="2"/>
              <a:buNone/>
            </a:pPr>
            <a:r>
              <a:rPr lang="zh-CN" altLang="en-US" sz="2000" dirty="0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      </a:t>
            </a:r>
            <a:r>
              <a:rPr lang="en-US" altLang="zh-CN" sz="2000" b="1" dirty="0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E</a:t>
            </a:r>
            <a:r>
              <a:rPr lang="en-US" altLang="zh-CN" sz="2000" dirty="0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=[</a:t>
            </a:r>
            <a:r>
              <a:rPr lang="en-US" altLang="zh-CN" sz="2000" b="1" dirty="0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e</a:t>
            </a:r>
            <a:r>
              <a:rPr lang="en-US" altLang="zh-CN" sz="2000" baseline="-25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1</a:t>
            </a:r>
            <a:r>
              <a:rPr lang="en-US" altLang="zh-CN" sz="2000" dirty="0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, </a:t>
            </a:r>
            <a:r>
              <a:rPr lang="en-US" altLang="zh-CN" sz="2000" b="1" dirty="0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e</a:t>
            </a:r>
            <a:r>
              <a:rPr lang="en-US" altLang="zh-CN" sz="2000" baseline="-25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2</a:t>
            </a:r>
            <a:r>
              <a:rPr lang="en-US" altLang="zh-CN" sz="2000" dirty="0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, …, </a:t>
            </a:r>
            <a:r>
              <a:rPr lang="en-US" altLang="zh-CN" sz="2000" b="1" dirty="0" err="1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e</a:t>
            </a:r>
            <a:r>
              <a:rPr lang="en-US" altLang="zh-CN" sz="2000" i="1" baseline="-25000" dirty="0" err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</a:t>
            </a:r>
            <a:r>
              <a:rPr lang="en-US" altLang="zh-CN" sz="2000" baseline="-25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’</a:t>
            </a:r>
            <a:r>
              <a:rPr lang="en-US" altLang="zh-CN" sz="2000" dirty="0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]</a:t>
            </a:r>
            <a:r>
              <a:rPr lang="zh-CN" altLang="en-US" sz="2000" dirty="0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；</a:t>
            </a:r>
          </a:p>
        </p:txBody>
      </p:sp>
      <p:sp>
        <p:nvSpPr>
          <p:cNvPr id="256023" name="Rectangle 23"/>
          <p:cNvSpPr>
            <a:spLocks noChangeArrowheads="1"/>
          </p:cNvSpPr>
          <p:nvPr/>
        </p:nvSpPr>
        <p:spPr bwMode="auto">
          <a:xfrm>
            <a:off x="1259632" y="6165304"/>
            <a:ext cx="5404043" cy="55399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+mj-lt"/>
              <a:buAutoNum type="arabicPeriod" startAt="4"/>
            </a:pPr>
            <a:r>
              <a:rPr lang="en-US" altLang="zh-CN" sz="2000" b="1" dirty="0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x</a:t>
            </a:r>
            <a:r>
              <a:rPr lang="zh-CN" altLang="en-US" sz="2000" dirty="0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转换为</a:t>
            </a:r>
            <a:r>
              <a:rPr lang="en-US" altLang="zh-CN" sz="2000" i="1" dirty="0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d</a:t>
            </a:r>
            <a:r>
              <a:rPr lang="en-US" altLang="zh-CN" sz="2000" dirty="0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’</a:t>
            </a:r>
            <a:r>
              <a:rPr lang="zh-CN" altLang="en-US" sz="2000" dirty="0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维的新特征矢量 </a:t>
            </a:r>
            <a:r>
              <a:rPr lang="en-US" altLang="zh-CN" sz="2000" b="1" dirty="0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y</a:t>
            </a:r>
            <a:r>
              <a:rPr lang="en-US" altLang="zh-CN" sz="2000" dirty="0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 = </a:t>
            </a:r>
            <a:r>
              <a:rPr lang="en-US" altLang="zh-CN" sz="2000" b="1" dirty="0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E</a:t>
            </a:r>
            <a:r>
              <a:rPr lang="en-US" altLang="zh-CN" sz="2000" baseline="30000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</a:t>
            </a:r>
            <a:r>
              <a:rPr lang="en-US" altLang="zh-CN" sz="2000" b="1" dirty="0"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(x - m)</a:t>
            </a:r>
            <a:endParaRPr lang="zh-CN" altLang="en-US" sz="2000" dirty="0">
              <a:latin typeface="Times New Roman" pitchFamily="18" charset="0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19581" y="3115526"/>
            <a:ext cx="704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Times New Roman" pitchFamily="18" charset="0"/>
                <a:ea typeface="微软雅黑" panose="020B0503020204020204" pitchFamily="34" charset="-122"/>
                <a:cs typeface="Times New Roman" pitchFamily="18" charset="0"/>
              </a:rPr>
              <a:t>解： </a:t>
            </a:r>
            <a:endParaRPr lang="zh-CN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1170514"/>
              </p:ext>
            </p:extLst>
          </p:nvPr>
        </p:nvGraphicFramePr>
        <p:xfrm>
          <a:off x="971601" y="1838851"/>
          <a:ext cx="6912768" cy="707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294" name="Equation" r:id="rId11" imgW="2705100" imgH="279400" progId="Equation.DSMT4">
                  <p:embed/>
                </p:oleObj>
              </mc:Choice>
              <mc:Fallback>
                <p:oleObj name="Equation" r:id="rId11" imgW="2705100" imgH="279400" progId="Equation.DSMT4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1" y="1838851"/>
                        <a:ext cx="6912768" cy="7072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73500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583541" y="4752528"/>
            <a:ext cx="10297144" cy="22048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Rectangle 1"/>
          <p:cNvSpPr/>
          <p:nvPr/>
        </p:nvSpPr>
        <p:spPr>
          <a:xfrm>
            <a:off x="-576245" y="1052736"/>
            <a:ext cx="10297144" cy="1872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Rectangle 31"/>
          <p:cNvSpPr/>
          <p:nvPr/>
        </p:nvSpPr>
        <p:spPr>
          <a:xfrm>
            <a:off x="251520" y="3137214"/>
            <a:ext cx="8640960" cy="791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25000"/>
              </a:lnSpc>
            </a:pPr>
            <a:r>
              <a:rPr lang="en-US" altLang="zh-CN" sz="2000" b="1" dirty="0">
                <a:solidFill>
                  <a:srgbClr val="C00000"/>
                </a:solidFill>
                <a:latin typeface="Times New Roman"/>
              </a:rPr>
              <a:t>x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的重构误差：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2000" b="1" dirty="0">
                <a:solidFill>
                  <a:srgbClr val="000000"/>
                </a:solidFill>
                <a:latin typeface="Times New Roman"/>
              </a:rPr>
              <a:t> x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的前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项重构                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其中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，误差的期望为                                                    </a:t>
            </a:r>
          </a:p>
          <a:p>
            <a:pPr marL="0" lvl="1">
              <a:lnSpc>
                <a:spcPct val="125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9378" name="Rectangle 2"/>
          <p:cNvSpPr>
            <a:spLocks noGrp="1" noChangeArrowheads="1"/>
          </p:cNvSpPr>
          <p:nvPr>
            <p:ph type="title"/>
          </p:nvPr>
        </p:nvSpPr>
        <p:spPr>
          <a:xfrm>
            <a:off x="135677" y="188640"/>
            <a:ext cx="8229600" cy="990600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从信号的角度理解</a:t>
            </a:r>
            <a:r>
              <a:rPr lang="en-US" altLang="zh-CN" sz="3200" dirty="0"/>
              <a:t>PCA——</a:t>
            </a:r>
            <a:r>
              <a:rPr lang="zh-CN" altLang="en-US" sz="3200" dirty="0"/>
              <a:t>离散</a:t>
            </a:r>
            <a:r>
              <a:rPr lang="en-US" altLang="zh-CN" sz="3200" dirty="0"/>
              <a:t>K_L</a:t>
            </a:r>
            <a:r>
              <a:rPr lang="zh-CN" altLang="en-US" sz="3200" dirty="0"/>
              <a:t>变换</a:t>
            </a:r>
          </a:p>
        </p:txBody>
      </p:sp>
      <p:sp>
        <p:nvSpPr>
          <p:cNvPr id="6" name="AutoShape 6" descr="http://redirect.sogou.com/proxy?url=aHR0cDovL3BpYzIuemhpbWcuY29tL2FmZWM3YjY1N2U4YzYwOWIyMzcyYzlhMmRhZmZmMGM5X2IuanBn&amp;md5=ad764070f175ec85d20af87b98f2057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Rectangle 22"/>
          <p:cNvSpPr/>
          <p:nvPr/>
        </p:nvSpPr>
        <p:spPr>
          <a:xfrm>
            <a:off x="251520" y="1180321"/>
            <a:ext cx="63001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25000"/>
              </a:lnSpc>
            </a:pPr>
            <a:r>
              <a:rPr lang="en-US" altLang="zh-CN" sz="2000" b="1" dirty="0">
                <a:solidFill>
                  <a:srgbClr val="C00000"/>
                </a:solidFill>
                <a:latin typeface="Times New Roman"/>
              </a:rPr>
              <a:t>x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的表示：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对平稳随机过程</a:t>
            </a:r>
            <a:r>
              <a:rPr lang="en-US" altLang="zh-CN" sz="2000" b="1" dirty="0">
                <a:solidFill>
                  <a:prstClr val="black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000" i="1" dirty="0">
                <a:solidFill>
                  <a:prstClr val="black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x</a:t>
            </a:r>
            <a:r>
              <a:rPr lang="en-US" altLang="zh-CN" sz="2000" dirty="0">
                <a:solidFill>
                  <a:prstClr val="black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</a:t>
            </a:r>
            <a:r>
              <a:rPr lang="en-US" altLang="zh-CN" sz="2000" i="1" dirty="0">
                <a:solidFill>
                  <a:prstClr val="black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</a:t>
            </a:r>
            <a:r>
              <a:rPr lang="en-US" altLang="zh-CN" sz="2000" dirty="0">
                <a:solidFill>
                  <a:prstClr val="black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)</a:t>
            </a:r>
            <a:r>
              <a:rPr lang="en-US" altLang="zh-CN" sz="2000" i="1" dirty="0">
                <a:solidFill>
                  <a:prstClr val="black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进行采样，用向量形式表示为</a:t>
            </a:r>
            <a:r>
              <a:rPr lang="en-US" altLang="zh-CN" sz="2000" b="1" dirty="0">
                <a:solidFill>
                  <a:srgbClr val="000000"/>
                </a:solidFill>
                <a:latin typeface="Times New Roman"/>
              </a:rPr>
              <a:t>x = ( </a:t>
            </a:r>
            <a:r>
              <a:rPr lang="en-US" altLang="zh-CN" sz="2000" i="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/>
              </a:rPr>
              <a:t>1 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altLang="zh-CN" sz="2000" i="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/>
              </a:rPr>
              <a:t>2 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altLang="zh-CN" sz="2000" baseline="-25000" dirty="0">
                <a:solidFill>
                  <a:srgbClr val="000000"/>
                </a:solidFill>
                <a:latin typeface="宋体"/>
                <a:ea typeface="宋体"/>
              </a:rPr>
              <a:t>…</a:t>
            </a:r>
            <a:r>
              <a:rPr lang="zh-CN" altLang="en-US" sz="2000" baseline="-25000" dirty="0">
                <a:solidFill>
                  <a:srgbClr val="000000"/>
                </a:solidFill>
                <a:latin typeface="Times New Roman"/>
                <a:ea typeface="宋体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  <a:ea typeface="宋体"/>
              </a:rPr>
              <a:t>, </a:t>
            </a:r>
            <a:r>
              <a:rPr lang="en-US" altLang="zh-CN" sz="2000" i="1" dirty="0" err="1">
                <a:solidFill>
                  <a:srgbClr val="000000"/>
                </a:solidFill>
                <a:latin typeface="Times New Roman"/>
                <a:ea typeface="宋体"/>
              </a:rPr>
              <a:t>x</a:t>
            </a:r>
            <a:r>
              <a:rPr lang="en-US" altLang="zh-CN" sz="2000" i="1" baseline="-25000" dirty="0" err="1">
                <a:solidFill>
                  <a:srgbClr val="000000"/>
                </a:solidFill>
                <a:latin typeface="Times New Roman"/>
                <a:ea typeface="宋体"/>
              </a:rPr>
              <a:t>d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altLang="zh-CN" sz="2000" baseline="-25000" dirty="0">
                <a:solidFill>
                  <a:srgbClr val="000000"/>
                </a:solidFill>
                <a:latin typeface="宋体"/>
                <a:ea typeface="宋体"/>
              </a:rPr>
              <a:t>…</a:t>
            </a:r>
            <a:r>
              <a:rPr lang="en-US" altLang="zh-CN" sz="2000" b="1" dirty="0">
                <a:solidFill>
                  <a:srgbClr val="000000"/>
                </a:solidFill>
                <a:latin typeface="Times New Roman"/>
                <a:ea typeface="宋体"/>
              </a:rPr>
              <a:t>)</a:t>
            </a:r>
            <a:r>
              <a:rPr lang="zh-CN" altLang="en-US" sz="2000" b="1" dirty="0">
                <a:solidFill>
                  <a:srgbClr val="000000"/>
                </a:solidFill>
                <a:latin typeface="Times New Roman"/>
                <a:ea typeface="宋体"/>
              </a:rPr>
              <a:t>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用完备正交系</a:t>
            </a:r>
            <a:r>
              <a:rPr lang="en-US" altLang="zh-CN" sz="2000" b="1" dirty="0" err="1">
                <a:solidFill>
                  <a:prstClr val="black"/>
                </a:solidFill>
                <a:ea typeface="宋体" pitchFamily="2" charset="-122"/>
              </a:rPr>
              <a:t>e</a:t>
            </a:r>
            <a:r>
              <a:rPr lang="en-US" altLang="zh-CN" sz="2000" i="1" baseline="-25000" dirty="0" err="1">
                <a:solidFill>
                  <a:srgbClr val="000000"/>
                </a:solidFill>
                <a:latin typeface="Times New Roman"/>
              </a:rPr>
              <a:t>j</a:t>
            </a:r>
            <a:r>
              <a:rPr lang="en-US" altLang="zh-CN" sz="2000" dirty="0">
                <a:solidFill>
                  <a:prstClr val="black"/>
                </a:solidFill>
                <a:ea typeface="宋体" pitchFamily="2" charset="-122"/>
              </a:rPr>
              <a:t>, </a:t>
            </a:r>
            <a:r>
              <a:rPr lang="en-US" altLang="zh-CN" sz="2000" i="1" dirty="0">
                <a:solidFill>
                  <a:prstClr val="black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j</a:t>
            </a:r>
            <a:r>
              <a:rPr lang="en-US" altLang="zh-CN" sz="2000" dirty="0">
                <a:solidFill>
                  <a:prstClr val="black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=1,2,… 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展开为</a:t>
            </a:r>
          </a:p>
          <a:p>
            <a:pPr marL="0" lvl="1">
              <a:lnSpc>
                <a:spcPct val="125000"/>
              </a:lnSpc>
            </a:pPr>
            <a:endParaRPr lang="zh-CN" altLang="en-US" b="1" dirty="0">
              <a:solidFill>
                <a:srgbClr val="000000"/>
              </a:solidFill>
              <a:latin typeface="Times New Roman"/>
              <a:ea typeface="宋体"/>
            </a:endParaRPr>
          </a:p>
          <a:p>
            <a:pPr marL="0" lvl="1">
              <a:lnSpc>
                <a:spcPct val="125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4484529"/>
              </p:ext>
            </p:extLst>
          </p:nvPr>
        </p:nvGraphicFramePr>
        <p:xfrm>
          <a:off x="2483768" y="1988841"/>
          <a:ext cx="1495253" cy="936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199" name="Equation" r:id="rId4" imgW="711000" imgH="444240" progId="Equation.DSMT4">
                  <p:embed/>
                </p:oleObj>
              </mc:Choice>
              <mc:Fallback>
                <p:oleObj name="Equation" r:id="rId4" imgW="71100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768" y="1988841"/>
                        <a:ext cx="1495253" cy="9361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8976" name="Picture 1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473" y="1132188"/>
            <a:ext cx="2494007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7531733"/>
              </p:ext>
            </p:extLst>
          </p:nvPr>
        </p:nvGraphicFramePr>
        <p:xfrm>
          <a:off x="3949837" y="3018644"/>
          <a:ext cx="1198227" cy="8424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200" name="Equation" r:id="rId7" imgW="711000" imgH="444240" progId="Equation.DSMT4">
                  <p:embed/>
                </p:oleObj>
              </mc:Choice>
              <mc:Fallback>
                <p:oleObj name="Equation" r:id="rId7" imgW="71100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9837" y="3018644"/>
                        <a:ext cx="1198227" cy="8424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7024647"/>
              </p:ext>
            </p:extLst>
          </p:nvPr>
        </p:nvGraphicFramePr>
        <p:xfrm>
          <a:off x="5796136" y="3111255"/>
          <a:ext cx="1079195" cy="5139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201" name="Equation" r:id="rId9" imgW="533160" imgH="253800" progId="Equation.DSMT4">
                  <p:embed/>
                </p:oleObj>
              </mc:Choice>
              <mc:Fallback>
                <p:oleObj name="Equation" r:id="rId9" imgW="533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96136" y="3111255"/>
                        <a:ext cx="1079195" cy="5139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8649056"/>
              </p:ext>
            </p:extLst>
          </p:nvPr>
        </p:nvGraphicFramePr>
        <p:xfrm>
          <a:off x="539552" y="3719118"/>
          <a:ext cx="7872905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202" name="Equation" r:id="rId11" imgW="4000320" imgH="482400" progId="Equation.DSMT4">
                  <p:embed/>
                </p:oleObj>
              </mc:Choice>
              <mc:Fallback>
                <p:oleObj name="Equation" r:id="rId11" imgW="400032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3719118"/>
                        <a:ext cx="7872905" cy="976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25"/>
          <p:cNvSpPr/>
          <p:nvPr/>
        </p:nvSpPr>
        <p:spPr>
          <a:xfrm>
            <a:off x="251520" y="4840124"/>
            <a:ext cx="8387232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误差最小化：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            约束下的均方误差最小化，应用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Lagrange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乘子法</a:t>
            </a:r>
          </a:p>
          <a:p>
            <a:endParaRPr lang="zh-CN" altLang="en-US" dirty="0"/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584959"/>
              </p:ext>
            </p:extLst>
          </p:nvPr>
        </p:nvGraphicFramePr>
        <p:xfrm>
          <a:off x="2195736" y="4864707"/>
          <a:ext cx="816174" cy="486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203" name="Equation" r:id="rId13" imgW="469800" imgH="279360" progId="Equation.DSMT4">
                  <p:embed/>
                </p:oleObj>
              </mc:Choice>
              <mc:Fallback>
                <p:oleObj name="Equation" r:id="rId13" imgW="46980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736" y="4864707"/>
                        <a:ext cx="816174" cy="4868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8095415"/>
              </p:ext>
            </p:extLst>
          </p:nvPr>
        </p:nvGraphicFramePr>
        <p:xfrm>
          <a:off x="460375" y="5589240"/>
          <a:ext cx="3670673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204" name="Equation" r:id="rId15" imgW="1955520" imgH="444240" progId="Equation.DSMT4">
                  <p:embed/>
                </p:oleObj>
              </mc:Choice>
              <mc:Fallback>
                <p:oleObj name="Equation" r:id="rId15" imgW="195552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375" y="5589240"/>
                        <a:ext cx="3670673" cy="90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206598"/>
              </p:ext>
            </p:extLst>
          </p:nvPr>
        </p:nvGraphicFramePr>
        <p:xfrm>
          <a:off x="4885669" y="5375101"/>
          <a:ext cx="3430747" cy="1366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205" name="Equation" r:id="rId17" imgW="2006280" imgH="711000" progId="Equation.DSMT4">
                  <p:embed/>
                </p:oleObj>
              </mc:Choice>
              <mc:Fallback>
                <p:oleObj name="Equation" r:id="rId17" imgW="200628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5669" y="5375101"/>
                        <a:ext cx="3430747" cy="13662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3624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197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959794"/>
              </p:ext>
            </p:extLst>
          </p:nvPr>
        </p:nvGraphicFramePr>
        <p:xfrm>
          <a:off x="2832100" y="1372241"/>
          <a:ext cx="3684116" cy="30648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26" name="Visio" r:id="rId3" imgW="8165306" imgH="6793706" progId="Visio.Drawing.11">
                  <p:embed/>
                </p:oleObj>
              </mc:Choice>
              <mc:Fallback>
                <p:oleObj name="Visio" r:id="rId3" imgW="8165306" imgH="679370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2100" y="1372241"/>
                        <a:ext cx="3684116" cy="30648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197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9661069"/>
              </p:ext>
            </p:extLst>
          </p:nvPr>
        </p:nvGraphicFramePr>
        <p:xfrm>
          <a:off x="323850" y="4758010"/>
          <a:ext cx="8388350" cy="191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27" name="Equation" r:id="rId5" imgW="3848040" imgH="876240" progId="Equation.DSMT4">
                  <p:embed/>
                </p:oleObj>
              </mc:Choice>
              <mc:Fallback>
                <p:oleObj name="Equation" r:id="rId5" imgW="3848040" imgH="876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4758010"/>
                        <a:ext cx="8388350" cy="191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1976" name="Line 8"/>
          <p:cNvSpPr>
            <a:spLocks noChangeShapeType="1"/>
          </p:cNvSpPr>
          <p:nvPr/>
        </p:nvSpPr>
        <p:spPr bwMode="auto">
          <a:xfrm>
            <a:off x="4284663" y="5372100"/>
            <a:ext cx="649287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1977" name="Line 9"/>
          <p:cNvSpPr>
            <a:spLocks noChangeShapeType="1"/>
          </p:cNvSpPr>
          <p:nvPr/>
        </p:nvSpPr>
        <p:spPr bwMode="auto">
          <a:xfrm flipH="1">
            <a:off x="5292725" y="4508500"/>
            <a:ext cx="1008063" cy="360363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1978" name="Line 10"/>
          <p:cNvSpPr>
            <a:spLocks noChangeShapeType="1"/>
          </p:cNvSpPr>
          <p:nvPr/>
        </p:nvSpPr>
        <p:spPr bwMode="auto">
          <a:xfrm flipV="1">
            <a:off x="395288" y="6237288"/>
            <a:ext cx="3455987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1979" name="Line 11"/>
          <p:cNvSpPr>
            <a:spLocks noChangeShapeType="1"/>
          </p:cNvSpPr>
          <p:nvPr/>
        </p:nvSpPr>
        <p:spPr bwMode="auto">
          <a:xfrm flipH="1" flipV="1">
            <a:off x="2268538" y="6310313"/>
            <a:ext cx="1079500" cy="21431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1980" name="Rectangle 12"/>
          <p:cNvSpPr>
            <a:spLocks noChangeArrowheads="1"/>
          </p:cNvSpPr>
          <p:nvPr/>
        </p:nvSpPr>
        <p:spPr bwMode="auto">
          <a:xfrm>
            <a:off x="6300788" y="4340225"/>
            <a:ext cx="1216025" cy="406400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chemeClr val="bg2"/>
                </a:solidFill>
              </a:rPr>
              <a:t>特征选择</a:t>
            </a:r>
          </a:p>
        </p:txBody>
      </p:sp>
      <p:sp>
        <p:nvSpPr>
          <p:cNvPr id="211981" name="Rectangle 13"/>
          <p:cNvSpPr>
            <a:spLocks noChangeArrowheads="1"/>
          </p:cNvSpPr>
          <p:nvPr/>
        </p:nvSpPr>
        <p:spPr bwMode="auto">
          <a:xfrm>
            <a:off x="3348038" y="6451600"/>
            <a:ext cx="1216025" cy="406400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chemeClr val="bg2"/>
                </a:solidFill>
              </a:rPr>
              <a:t>特征提取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990600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特征选择、提取举例：</a:t>
            </a:r>
          </a:p>
        </p:txBody>
      </p:sp>
    </p:spTree>
    <p:extLst>
      <p:ext uri="{BB962C8B-B14F-4D97-AF65-F5344CB8AC3E}">
        <p14:creationId xmlns:p14="http://schemas.microsoft.com/office/powerpoint/2010/main" val="13201397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76287"/>
          </a:xfrm>
        </p:spPr>
        <p:txBody>
          <a:bodyPr/>
          <a:lstStyle/>
          <a:p>
            <a:r>
              <a:rPr lang="en-US" altLang="zh-CN"/>
              <a:t>PCA</a:t>
            </a:r>
            <a:r>
              <a:rPr lang="zh-CN" altLang="en-US"/>
              <a:t>重构</a:t>
            </a:r>
          </a:p>
        </p:txBody>
      </p:sp>
      <p:pic>
        <p:nvPicPr>
          <p:cNvPr id="3266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" y="2419498"/>
            <a:ext cx="7207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6660" name="Text Box 4"/>
          <p:cNvSpPr txBox="1">
            <a:spLocks noChangeArrowheads="1"/>
          </p:cNvSpPr>
          <p:nvPr/>
        </p:nvSpPr>
        <p:spPr bwMode="auto">
          <a:xfrm>
            <a:off x="683964" y="1950888"/>
            <a:ext cx="80645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/>
              <a:t>原图像      </a:t>
            </a:r>
            <a:r>
              <a:rPr lang="en-US" altLang="zh-CN" sz="2000" b="1" dirty="0"/>
              <a:t>d’=1         5         10          20        50        100       200</a:t>
            </a:r>
          </a:p>
        </p:txBody>
      </p:sp>
      <p:pic>
        <p:nvPicPr>
          <p:cNvPr id="32666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2419498"/>
            <a:ext cx="7207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666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50" y="2419498"/>
            <a:ext cx="7207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666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163" y="2419498"/>
            <a:ext cx="7207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666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2419498"/>
            <a:ext cx="7207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666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2419498"/>
            <a:ext cx="7207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6666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2419498"/>
            <a:ext cx="7207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6667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2419498"/>
            <a:ext cx="7207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6668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3283098"/>
            <a:ext cx="7207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6669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4075261"/>
            <a:ext cx="7207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6670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4867423"/>
            <a:ext cx="7207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6671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5732611"/>
            <a:ext cx="7207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6672" name="Picture 1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3283098"/>
            <a:ext cx="7207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6673" name="Picture 1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175" y="3283098"/>
            <a:ext cx="7207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6674" name="Picture 1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688" y="3283098"/>
            <a:ext cx="7207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6675" name="Picture 19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3283098"/>
            <a:ext cx="7207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6676" name="Picture 20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3283098"/>
            <a:ext cx="7207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6677" name="Picture 21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3283098"/>
            <a:ext cx="7207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6678" name="Picture 22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3283098"/>
            <a:ext cx="7207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6679" name="Picture 23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4075261"/>
            <a:ext cx="7207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6680" name="Picture 24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113" y="4075261"/>
            <a:ext cx="7207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6681" name="Picture 25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50" y="4065736"/>
            <a:ext cx="722313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6682" name="Picture 26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4075261"/>
            <a:ext cx="7207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6683" name="Picture 27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4075261"/>
            <a:ext cx="7207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6684" name="Picture 28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200" y="4075261"/>
            <a:ext cx="7207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6685" name="Picture 29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4075261"/>
            <a:ext cx="7207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6686" name="Picture 30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4867423"/>
            <a:ext cx="7207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6687" name="Picture 31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113" y="4867423"/>
            <a:ext cx="7207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6688" name="Picture 32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738" y="4867423"/>
            <a:ext cx="7207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6689" name="Picture 33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4867423"/>
            <a:ext cx="73977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6690" name="Picture 34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4867423"/>
            <a:ext cx="7207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6691" name="Picture 35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4867423"/>
            <a:ext cx="7207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6692" name="Picture 36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4867423"/>
            <a:ext cx="7207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6693" name="Picture 37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5732611"/>
            <a:ext cx="7207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6694" name="Picture 38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700" y="5732611"/>
            <a:ext cx="73977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6695" name="Picture 39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5732611"/>
            <a:ext cx="7207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6696" name="Picture 40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5732611"/>
            <a:ext cx="7207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6697" name="Picture 41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5732611"/>
            <a:ext cx="7207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6698" name="Picture 42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5732611"/>
            <a:ext cx="7207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6699" name="Picture 43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5732611"/>
            <a:ext cx="7207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8479069"/>
              </p:ext>
            </p:extLst>
          </p:nvPr>
        </p:nvGraphicFramePr>
        <p:xfrm>
          <a:off x="3275856" y="1196752"/>
          <a:ext cx="17272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4" name="Equation" r:id="rId44" imgW="609480" imgH="190440" progId="Equation.DSMT4">
                  <p:embed/>
                </p:oleObj>
              </mc:Choice>
              <mc:Fallback>
                <p:oleObj name="Equation" r:id="rId44" imgW="609480" imgH="19044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856" y="1196752"/>
                        <a:ext cx="17272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16593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2"/>
          <p:cNvSpPr>
            <a:spLocks noGrp="1" noChangeArrowheads="1"/>
          </p:cNvSpPr>
          <p:nvPr>
            <p:ph type="title"/>
          </p:nvPr>
        </p:nvSpPr>
        <p:spPr>
          <a:xfrm>
            <a:off x="11651" y="260648"/>
            <a:ext cx="8229600" cy="990600"/>
          </a:xfrm>
        </p:spPr>
        <p:txBody>
          <a:bodyPr>
            <a:normAutofit/>
          </a:bodyPr>
          <a:lstStyle/>
          <a:p>
            <a:r>
              <a:rPr lang="zh-CN" altLang="en-US" sz="3200" b="0" dirty="0">
                <a:solidFill>
                  <a:srgbClr val="C00000"/>
                </a:solidFill>
              </a:rPr>
              <a:t>应用举例：</a:t>
            </a:r>
            <a:r>
              <a:rPr lang="zh-CN" altLang="en-US" sz="3200" b="0" dirty="0"/>
              <a:t>基于</a:t>
            </a:r>
            <a:r>
              <a:rPr lang="en-US" altLang="zh-CN" sz="3200" b="0" dirty="0"/>
              <a:t>PCA</a:t>
            </a:r>
            <a:r>
              <a:rPr lang="zh-CN" altLang="en-US" sz="3200" b="0" dirty="0"/>
              <a:t>的人脸识别</a:t>
            </a:r>
          </a:p>
        </p:txBody>
      </p:sp>
      <p:pic>
        <p:nvPicPr>
          <p:cNvPr id="3246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928" y="4077072"/>
            <a:ext cx="5472360" cy="915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4612" name="Text Box 4"/>
          <p:cNvSpPr txBox="1">
            <a:spLocks noChangeArrowheads="1"/>
          </p:cNvSpPr>
          <p:nvPr/>
        </p:nvSpPr>
        <p:spPr bwMode="auto">
          <a:xfrm>
            <a:off x="1619672" y="4869160"/>
            <a:ext cx="590465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/>
              <a:t>   </a:t>
            </a:r>
            <a:r>
              <a:rPr lang="en-US" altLang="zh-CN" sz="2000" b="1" dirty="0"/>
              <a:t>e</a:t>
            </a:r>
            <a:r>
              <a:rPr lang="en-US" altLang="zh-CN" sz="2000" b="1" baseline="-25000" dirty="0"/>
              <a:t>1  </a:t>
            </a:r>
            <a:r>
              <a:rPr lang="en-US" altLang="zh-CN" sz="2000" b="1" dirty="0"/>
              <a:t>     e</a:t>
            </a:r>
            <a:r>
              <a:rPr lang="en-US" altLang="zh-CN" sz="2000" b="1" baseline="-25000" dirty="0"/>
              <a:t>2</a:t>
            </a:r>
            <a:r>
              <a:rPr lang="en-US" altLang="zh-CN" sz="2000" b="1" dirty="0"/>
              <a:t>       e</a:t>
            </a:r>
            <a:r>
              <a:rPr lang="en-US" altLang="zh-CN" sz="2000" b="1" baseline="-25000" dirty="0"/>
              <a:t>3</a:t>
            </a:r>
            <a:r>
              <a:rPr lang="en-US" altLang="zh-CN" sz="2000" b="1" dirty="0"/>
              <a:t>      e</a:t>
            </a:r>
            <a:r>
              <a:rPr lang="en-US" altLang="zh-CN" sz="2000" b="1" baseline="-25000" dirty="0"/>
              <a:t>4</a:t>
            </a:r>
            <a:r>
              <a:rPr lang="en-US" altLang="zh-CN" sz="2000" b="1" dirty="0"/>
              <a:t>       e</a:t>
            </a:r>
            <a:r>
              <a:rPr lang="en-US" altLang="zh-CN" sz="2000" b="1" baseline="-25000" dirty="0"/>
              <a:t>5</a:t>
            </a:r>
            <a:r>
              <a:rPr lang="en-US" altLang="zh-CN" sz="2000" b="1" dirty="0"/>
              <a:t>      e</a:t>
            </a:r>
            <a:r>
              <a:rPr lang="en-US" altLang="zh-CN" sz="2000" b="1" baseline="-25000" dirty="0"/>
              <a:t>6</a:t>
            </a:r>
            <a:r>
              <a:rPr lang="en-US" altLang="zh-CN" sz="2000" b="1" dirty="0"/>
              <a:t>       e</a:t>
            </a:r>
            <a:r>
              <a:rPr lang="en-US" altLang="zh-CN" sz="2000" b="1" baseline="-25000" dirty="0"/>
              <a:t>7</a:t>
            </a:r>
            <a:r>
              <a:rPr lang="en-US" altLang="zh-CN" sz="2000" b="1" dirty="0"/>
              <a:t>      e</a:t>
            </a:r>
            <a:r>
              <a:rPr lang="en-US" altLang="zh-CN" sz="2000" b="1" baseline="-25000" dirty="0"/>
              <a:t>8</a:t>
            </a:r>
          </a:p>
        </p:txBody>
      </p:sp>
      <p:sp>
        <p:nvSpPr>
          <p:cNvPr id="7" name="Rectangle 6"/>
          <p:cNvSpPr/>
          <p:nvPr/>
        </p:nvSpPr>
        <p:spPr>
          <a:xfrm>
            <a:off x="251520" y="1180321"/>
            <a:ext cx="8640960" cy="441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25000"/>
              </a:lnSpc>
            </a:pP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归一化：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以两眼距离为基准，进行图像校正，归一化为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维图像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613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91971"/>
            <a:ext cx="1944216" cy="1969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613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993043"/>
            <a:ext cx="3456384" cy="1386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08026" y="3501008"/>
            <a:ext cx="8640960" cy="823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25000"/>
              </a:lnSpc>
            </a:pP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PCA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计算样本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总体散布矩阵，进行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，压缩为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维特征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，重构图像为</a:t>
            </a:r>
          </a:p>
          <a:p>
            <a:pPr marL="0" lvl="1">
              <a:lnSpc>
                <a:spcPct val="125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9512" y="5342002"/>
            <a:ext cx="864096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25000"/>
              </a:lnSpc>
            </a:pP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可采用多种方法进行，如计算信噪比阈值、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196400"/>
              </p:ext>
            </p:extLst>
          </p:nvPr>
        </p:nvGraphicFramePr>
        <p:xfrm>
          <a:off x="3389313" y="5819775"/>
          <a:ext cx="2366962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01" name="Equation" r:id="rId7" imgW="1434960" imgH="558720" progId="Equation.DSMT4">
                  <p:embed/>
                </p:oleObj>
              </mc:Choice>
              <mc:Fallback>
                <p:oleObj name="Equation" r:id="rId7" imgW="1434960" imgH="55872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9313" y="5819775"/>
                        <a:ext cx="2366962" cy="92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2246370"/>
              </p:ext>
            </p:extLst>
          </p:nvPr>
        </p:nvGraphicFramePr>
        <p:xfrm>
          <a:off x="8604448" y="3587998"/>
          <a:ext cx="209550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02" name="Equation" r:id="rId9" imgW="126720" imgH="164880" progId="Equation.DSMT4">
                  <p:embed/>
                </p:oleObj>
              </mc:Choice>
              <mc:Fallback>
                <p:oleObj name="Equation" r:id="rId9" imgW="126720" imgH="16488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448" y="3587998"/>
                        <a:ext cx="209550" cy="27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3715775"/>
              </p:ext>
            </p:extLst>
          </p:nvPr>
        </p:nvGraphicFramePr>
        <p:xfrm>
          <a:off x="7740352" y="1296988"/>
          <a:ext cx="209550" cy="20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03" name="Equation" r:id="rId11" imgW="126720" imgH="126720" progId="Equation.DSMT4">
                  <p:embed/>
                </p:oleObj>
              </mc:Choice>
              <mc:Fallback>
                <p:oleObj name="Equation" r:id="rId11" imgW="126720" imgH="12672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0352" y="1296988"/>
                        <a:ext cx="209550" cy="20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62638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6988"/>
            <a:ext cx="8229600" cy="1371601"/>
          </a:xfrm>
        </p:spPr>
        <p:txBody>
          <a:bodyPr/>
          <a:lstStyle/>
          <a:p>
            <a:r>
              <a:rPr lang="zh-CN" altLang="en-US" sz="4000" dirty="0">
                <a:solidFill>
                  <a:srgbClr val="FF0000"/>
                </a:solidFill>
              </a:rPr>
              <a:t>高手作业：</a:t>
            </a:r>
            <a:r>
              <a:rPr lang="en-US" altLang="zh-CN" dirty="0"/>
              <a:t>Kernel PCA</a:t>
            </a:r>
          </a:p>
        </p:txBody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68413"/>
            <a:ext cx="8229600" cy="4525962"/>
          </a:xfrm>
        </p:spPr>
        <p:txBody>
          <a:bodyPr/>
          <a:lstStyle/>
          <a:p>
            <a:r>
              <a:rPr lang="zh-CN" altLang="en-US" sz="2600" b="1" dirty="0"/>
              <a:t>阅读</a:t>
            </a:r>
            <a:r>
              <a:rPr lang="en-US" altLang="zh-CN" sz="2600" b="1" dirty="0"/>
              <a:t>《</a:t>
            </a:r>
            <a:r>
              <a:rPr lang="zh-CN" altLang="en-US" sz="2600" b="1" dirty="0"/>
              <a:t>模式分析的核方法</a:t>
            </a:r>
            <a:r>
              <a:rPr lang="en-US" altLang="zh-CN" sz="2600" b="1" dirty="0"/>
              <a:t>》6.2</a:t>
            </a:r>
            <a:r>
              <a:rPr lang="zh-CN" altLang="en-US" sz="2600" b="1" dirty="0"/>
              <a:t>节</a:t>
            </a:r>
            <a:endParaRPr lang="en-US" altLang="zh-CN" sz="2600" b="1" dirty="0"/>
          </a:p>
          <a:p>
            <a:r>
              <a:rPr lang="zh-CN" altLang="en-US" sz="2600" b="1" dirty="0"/>
              <a:t>基本思想：</a:t>
            </a:r>
          </a:p>
          <a:p>
            <a:pPr lvl="1"/>
            <a:r>
              <a:rPr lang="zh-CN" altLang="en-US" sz="2200" b="1" dirty="0"/>
              <a:t>利用核函数，将原始特征“映射到高维空间中”进行</a:t>
            </a:r>
            <a:r>
              <a:rPr lang="en-US" altLang="zh-CN" sz="2200" b="1" dirty="0"/>
              <a:t>PCA</a:t>
            </a:r>
            <a:r>
              <a:rPr lang="zh-CN" altLang="en-US" sz="2200" b="1" dirty="0"/>
              <a:t>，从而实现非线性降维</a:t>
            </a:r>
          </a:p>
          <a:p>
            <a:r>
              <a:rPr lang="en-US" altLang="zh-CN" b="1" dirty="0"/>
              <a:t>KPCA</a:t>
            </a:r>
            <a:r>
              <a:rPr lang="zh-CN" altLang="en-US" sz="2600" b="1" dirty="0"/>
              <a:t>算法：</a:t>
            </a:r>
            <a:endParaRPr lang="zh-CN" altLang="en-US" b="1" dirty="0"/>
          </a:p>
          <a:p>
            <a:pPr lvl="2"/>
            <a:r>
              <a:rPr lang="zh-CN" altLang="en-US" sz="2000" b="1" dirty="0"/>
              <a:t>计算</a:t>
            </a:r>
            <a:r>
              <a:rPr lang="en-US" altLang="zh-CN" sz="2000" b="1" dirty="0"/>
              <a:t>Gram</a:t>
            </a:r>
            <a:r>
              <a:rPr lang="zh-CN" altLang="en-US" sz="2000" b="1" dirty="0"/>
              <a:t>矩阵</a:t>
            </a:r>
          </a:p>
          <a:p>
            <a:pPr lvl="2"/>
            <a:endParaRPr lang="zh-CN" altLang="en-US" sz="2000" b="1" dirty="0"/>
          </a:p>
          <a:p>
            <a:pPr lvl="2"/>
            <a:r>
              <a:rPr lang="zh-CN" altLang="en-US" sz="2000" b="1" dirty="0"/>
              <a:t>计算</a:t>
            </a:r>
            <a:r>
              <a:rPr lang="en-US" altLang="zh-CN" sz="2000" b="1" dirty="0"/>
              <a:t>K</a:t>
            </a:r>
            <a:r>
              <a:rPr lang="zh-CN" altLang="en-US" sz="2000" b="1" dirty="0"/>
              <a:t>的特征值和特征向量             </a:t>
            </a:r>
            <a:r>
              <a:rPr lang="en-US" altLang="zh-CN" sz="2000" b="1" dirty="0"/>
              <a:t>,</a:t>
            </a:r>
            <a:r>
              <a:rPr lang="zh-CN" altLang="en-US" sz="2000" b="1" dirty="0"/>
              <a:t>取最大的前</a:t>
            </a:r>
            <a:r>
              <a:rPr lang="en-US" altLang="zh-CN" sz="2000" b="1" dirty="0"/>
              <a:t>p</a:t>
            </a:r>
            <a:r>
              <a:rPr lang="zh-CN" altLang="en-US" sz="2000" b="1" dirty="0"/>
              <a:t>个特征值；</a:t>
            </a:r>
          </a:p>
          <a:p>
            <a:pPr lvl="2"/>
            <a:endParaRPr lang="zh-CN" altLang="en-US" sz="2000" b="1" dirty="0"/>
          </a:p>
          <a:p>
            <a:pPr lvl="2"/>
            <a:r>
              <a:rPr lang="zh-CN" altLang="en-US" sz="2000" b="1" dirty="0"/>
              <a:t>规范化前个</a:t>
            </a:r>
            <a:r>
              <a:rPr lang="en-US" altLang="zh-CN" sz="2000" b="1" dirty="0"/>
              <a:t>p</a:t>
            </a:r>
            <a:r>
              <a:rPr lang="zh-CN" altLang="en-US" sz="2000" b="1" dirty="0"/>
              <a:t>特征向量，使得</a:t>
            </a:r>
          </a:p>
          <a:p>
            <a:pPr lvl="2"/>
            <a:endParaRPr lang="zh-CN" altLang="en-US" sz="2000" b="1" dirty="0"/>
          </a:p>
          <a:p>
            <a:pPr lvl="2"/>
            <a:r>
              <a:rPr lang="zh-CN" altLang="en-US" sz="2000" b="1" dirty="0"/>
              <a:t>计算样本的第</a:t>
            </a:r>
            <a:r>
              <a:rPr lang="en-US" altLang="zh-CN" sz="2000" b="1" i="1" dirty="0">
                <a:latin typeface="Times New Roman" panose="02020603050405020304" pitchFamily="18" charset="0"/>
              </a:rPr>
              <a:t>j</a:t>
            </a:r>
            <a:r>
              <a:rPr lang="zh-CN" altLang="en-US" sz="2000" b="1" dirty="0"/>
              <a:t>个核主成分</a:t>
            </a:r>
            <a:r>
              <a:rPr lang="en-US" altLang="zh-CN" sz="2000" b="1" dirty="0"/>
              <a:t>(</a:t>
            </a:r>
            <a:r>
              <a:rPr lang="zh-CN" altLang="en-US" sz="2000" b="1" dirty="0"/>
              <a:t>在第</a:t>
            </a:r>
            <a:r>
              <a:rPr lang="en-US" altLang="zh-CN" sz="2000" b="1" i="1" dirty="0">
                <a:latin typeface="Times New Roman" panose="02020603050405020304" pitchFamily="18" charset="0"/>
              </a:rPr>
              <a:t>j</a:t>
            </a:r>
            <a:r>
              <a:rPr lang="zh-CN" altLang="en-US" sz="2000" b="1" dirty="0"/>
              <a:t>个特征向量上的投影</a:t>
            </a:r>
            <a:r>
              <a:rPr lang="en-US" altLang="zh-CN" sz="2000" b="1" dirty="0"/>
              <a:t>)</a:t>
            </a:r>
          </a:p>
        </p:txBody>
      </p:sp>
      <p:sp>
        <p:nvSpPr>
          <p:cNvPr id="23859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23859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6121832"/>
              </p:ext>
            </p:extLst>
          </p:nvPr>
        </p:nvGraphicFramePr>
        <p:xfrm>
          <a:off x="3420269" y="3399632"/>
          <a:ext cx="2160587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02" name="Equation" r:id="rId3" imgW="1180588" imgH="317362" progId="Equation.DSMT4">
                  <p:embed/>
                </p:oleObj>
              </mc:Choice>
              <mc:Fallback>
                <p:oleObj name="Equation" r:id="rId3" imgW="1180588" imgH="317362" progId="Equation.DSMT4">
                  <p:embed/>
                  <p:pic>
                    <p:nvPicPr>
                      <p:cNvPr id="23859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0269" y="3399632"/>
                        <a:ext cx="2160587" cy="574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59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683413"/>
              </p:ext>
            </p:extLst>
          </p:nvPr>
        </p:nvGraphicFramePr>
        <p:xfrm>
          <a:off x="4644008" y="4140200"/>
          <a:ext cx="825500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03" name="Equation" r:id="rId5" imgW="380880" imgH="228600" progId="Equation.DSMT4">
                  <p:embed/>
                </p:oleObj>
              </mc:Choice>
              <mc:Fallback>
                <p:oleObj name="Equation" r:id="rId5" imgW="380880" imgH="228600" progId="Equation.DSMT4">
                  <p:embed/>
                  <p:pic>
                    <p:nvPicPr>
                      <p:cNvPr id="23859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4008" y="4140200"/>
                        <a:ext cx="825500" cy="496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8599" name="Rectangle 7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23860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2612815"/>
              </p:ext>
            </p:extLst>
          </p:nvPr>
        </p:nvGraphicFramePr>
        <p:xfrm>
          <a:off x="5004048" y="4724401"/>
          <a:ext cx="1398587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04" name="Equation" r:id="rId7" imgW="685800" imgH="393480" progId="Equation.DSMT4">
                  <p:embed/>
                </p:oleObj>
              </mc:Choice>
              <mc:Fallback>
                <p:oleObj name="Equation" r:id="rId7" imgW="685800" imgH="393480" progId="Equation.DSMT4">
                  <p:embed/>
                  <p:pic>
                    <p:nvPicPr>
                      <p:cNvPr id="23860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4048" y="4724401"/>
                        <a:ext cx="1398587" cy="796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860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1445834"/>
              </p:ext>
            </p:extLst>
          </p:nvPr>
        </p:nvGraphicFramePr>
        <p:xfrm>
          <a:off x="3083718" y="5960268"/>
          <a:ext cx="2833687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05" name="Equation" r:id="rId9" imgW="1346040" imgH="431640" progId="Equation.DSMT4">
                  <p:embed/>
                </p:oleObj>
              </mc:Choice>
              <mc:Fallback>
                <p:oleObj name="Equation" r:id="rId9" imgW="1346040" imgH="431640" progId="Equation.DSMT4">
                  <p:embed/>
                  <p:pic>
                    <p:nvPicPr>
                      <p:cNvPr id="23860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3718" y="5960268"/>
                        <a:ext cx="2833687" cy="908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9569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000" dirty="0"/>
              <a:t>5.3.2 </a:t>
            </a:r>
            <a:r>
              <a:rPr lang="zh-CN" altLang="en-US" sz="4000" dirty="0"/>
              <a:t>基于</a:t>
            </a:r>
            <a:r>
              <a:rPr lang="en-US" altLang="zh-CN" sz="4000" dirty="0"/>
              <a:t>Fisher</a:t>
            </a:r>
            <a:r>
              <a:rPr lang="zh-CN" altLang="en-US" sz="4000" dirty="0"/>
              <a:t>准则的可分性分析</a:t>
            </a:r>
            <a:br>
              <a:rPr lang="zh-CN" altLang="en-US" dirty="0"/>
            </a:br>
            <a:r>
              <a:rPr lang="zh-CN" altLang="en-US" sz="3200" dirty="0"/>
              <a:t>（</a:t>
            </a:r>
            <a:r>
              <a:rPr lang="en-US" altLang="zh-CN" sz="3200" dirty="0"/>
              <a:t>FDA, Fisher Discriminant Analysis </a:t>
            </a:r>
            <a:r>
              <a:rPr lang="zh-CN" altLang="en-US" sz="3200" dirty="0"/>
              <a:t>）</a:t>
            </a:r>
          </a:p>
        </p:txBody>
      </p:sp>
      <p:graphicFrame>
        <p:nvGraphicFramePr>
          <p:cNvPr id="319491" name="Object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2451356"/>
              </p:ext>
            </p:extLst>
          </p:nvPr>
        </p:nvGraphicFramePr>
        <p:xfrm>
          <a:off x="2123728" y="2091434"/>
          <a:ext cx="4051902" cy="382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48" name="Image" r:id="rId3" imgW="5942857" imgH="5447619" progId="Photoshop.Image.7">
                  <p:embed/>
                </p:oleObj>
              </mc:Choice>
              <mc:Fallback>
                <p:oleObj name="Image" r:id="rId3" imgW="5942857" imgH="5447619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2091434"/>
                        <a:ext cx="4051902" cy="3822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19494" name="Group 6"/>
          <p:cNvGrpSpPr>
            <a:grpSpLocks/>
          </p:cNvGrpSpPr>
          <p:nvPr/>
        </p:nvGrpSpPr>
        <p:grpSpPr bwMode="auto">
          <a:xfrm>
            <a:off x="2483768" y="1734467"/>
            <a:ext cx="4306888" cy="4214813"/>
            <a:chOff x="1664" y="1162"/>
            <a:chExt cx="2713" cy="2655"/>
          </a:xfrm>
        </p:grpSpPr>
        <p:sp>
          <p:nvSpPr>
            <p:cNvPr id="319495" name="Line 7"/>
            <p:cNvSpPr>
              <a:spLocks noChangeShapeType="1"/>
            </p:cNvSpPr>
            <p:nvPr/>
          </p:nvSpPr>
          <p:spPr bwMode="auto">
            <a:xfrm flipV="1">
              <a:off x="1664" y="1177"/>
              <a:ext cx="2564" cy="24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496" name="Line 8"/>
            <p:cNvSpPr>
              <a:spLocks noChangeShapeType="1"/>
            </p:cNvSpPr>
            <p:nvPr/>
          </p:nvSpPr>
          <p:spPr bwMode="auto">
            <a:xfrm rot="16200000" flipV="1">
              <a:off x="1869" y="1311"/>
              <a:ext cx="2564" cy="24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9497" name="Text Box 9"/>
            <p:cNvSpPr txBox="1">
              <a:spLocks noChangeArrowheads="1"/>
            </p:cNvSpPr>
            <p:nvPr/>
          </p:nvSpPr>
          <p:spPr bwMode="auto">
            <a:xfrm>
              <a:off x="4105" y="1298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/>
                <a:t>e</a:t>
              </a:r>
              <a:r>
                <a:rPr lang="en-US" altLang="zh-CN" sz="2000" baseline="-25000"/>
                <a:t>1</a:t>
              </a:r>
            </a:p>
          </p:txBody>
        </p:sp>
        <p:sp>
          <p:nvSpPr>
            <p:cNvPr id="319498" name="Text Box 10"/>
            <p:cNvSpPr txBox="1">
              <a:spLocks noChangeArrowheads="1"/>
            </p:cNvSpPr>
            <p:nvPr/>
          </p:nvSpPr>
          <p:spPr bwMode="auto">
            <a:xfrm>
              <a:off x="2018" y="1162"/>
              <a:ext cx="2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/>
                <a:t>e</a:t>
              </a:r>
              <a:r>
                <a:rPr lang="en-US" altLang="zh-CN" sz="2000" baseline="-2500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263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FDA</a:t>
            </a:r>
            <a:r>
              <a:rPr lang="zh-CN" altLang="en-US" dirty="0"/>
              <a:t>与</a:t>
            </a:r>
            <a:r>
              <a:rPr lang="en-US" altLang="zh-CN" dirty="0"/>
              <a:t>PCA</a:t>
            </a:r>
          </a:p>
        </p:txBody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2776"/>
            <a:ext cx="8229600" cy="48768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PCA </a:t>
            </a:r>
            <a:r>
              <a:rPr lang="zh-CN" altLang="en-US" sz="2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的可分性：</a:t>
            </a:r>
            <a:r>
              <a:rPr lang="en-US" altLang="zh-CN" sz="2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PCA</a:t>
            </a:r>
            <a:r>
              <a:rPr lang="zh-CN" altLang="en-US" sz="2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整体对待所有的样本，寻找“均方误差最小” 下的最优线性映射，不考虑样本的类别属性，它所忽略的投影方向有可能恰恰包含了重要的可分性信息；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FDA</a:t>
            </a:r>
            <a:r>
              <a:rPr lang="zh-CN" altLang="en-US" sz="2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的可分性：</a:t>
            </a:r>
            <a:r>
              <a:rPr lang="en-US" altLang="zh-CN" sz="2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FDA</a:t>
            </a:r>
            <a:r>
              <a:rPr lang="zh-CN" altLang="en-US" sz="2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是在可分性最大意义下的最优线性映射，充分保留了样本的类别可分性信息；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FDA</a:t>
            </a:r>
            <a:r>
              <a:rPr lang="zh-CN" altLang="en-US" sz="2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别名：</a:t>
            </a:r>
            <a:r>
              <a:rPr lang="en-US" altLang="zh-CN" sz="23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FDA</a:t>
            </a:r>
            <a:r>
              <a:rPr lang="zh-CN" altLang="en-US" sz="2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还被称为多重判别分析：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MDA, Multiple Discriminant Analysis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LDA( Linear Discriminant Analysis 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9454714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8229600" cy="1371600"/>
          </a:xfrm>
        </p:spPr>
        <p:txBody>
          <a:bodyPr/>
          <a:lstStyle/>
          <a:p>
            <a:r>
              <a:rPr lang="en-US" altLang="zh-CN" dirty="0"/>
              <a:t>Fisher </a:t>
            </a:r>
            <a:r>
              <a:rPr lang="zh-CN" altLang="en-US" dirty="0"/>
              <a:t>线性判别准则</a:t>
            </a:r>
          </a:p>
        </p:txBody>
      </p:sp>
      <p:pic>
        <p:nvPicPr>
          <p:cNvPr id="2416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413"/>
            <a:ext cx="8820150" cy="48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1668" name="Rectangle 4"/>
          <p:cNvSpPr>
            <a:spLocks noChangeArrowheads="1"/>
          </p:cNvSpPr>
          <p:nvPr/>
        </p:nvSpPr>
        <p:spPr bwMode="auto">
          <a:xfrm>
            <a:off x="1258888" y="5949950"/>
            <a:ext cx="6948487" cy="519113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仿宋_GB2312" pitchFamily="49" charset="-122"/>
                <a:ea typeface="仿宋_GB2312" pitchFamily="49" charset="-122"/>
              </a:rPr>
              <a:t>如何选择直线方向</a:t>
            </a:r>
            <a:r>
              <a:rPr lang="en-US" altLang="zh-CN" sz="2800" b="1" dirty="0">
                <a:latin typeface="仿宋_GB2312" pitchFamily="49" charset="-122"/>
                <a:ea typeface="仿宋_GB2312" pitchFamily="49" charset="-122"/>
              </a:rPr>
              <a:t>W</a:t>
            </a:r>
            <a:r>
              <a:rPr lang="zh-CN" altLang="en-US" sz="2800" b="1" dirty="0">
                <a:latin typeface="仿宋_GB2312" pitchFamily="49" charset="-122"/>
                <a:ea typeface="仿宋_GB2312" pitchFamily="49" charset="-122"/>
              </a:rPr>
              <a:t>，使样本可分性最好？</a:t>
            </a:r>
          </a:p>
        </p:txBody>
      </p:sp>
    </p:spTree>
    <p:extLst>
      <p:ext uri="{BB962C8B-B14F-4D97-AF65-F5344CB8AC3E}">
        <p14:creationId xmlns:p14="http://schemas.microsoft.com/office/powerpoint/2010/main" val="28061494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ChangeArrowheads="1"/>
          </p:cNvSpPr>
          <p:nvPr/>
        </p:nvSpPr>
        <p:spPr bwMode="auto">
          <a:xfrm>
            <a:off x="179388" y="1183308"/>
            <a:ext cx="37449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样本点  在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W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方向上的投影</a:t>
            </a:r>
          </a:p>
        </p:txBody>
      </p:sp>
      <p:sp>
        <p:nvSpPr>
          <p:cNvPr id="242691" name="Line 3"/>
          <p:cNvSpPr>
            <a:spLocks noChangeShapeType="1"/>
          </p:cNvSpPr>
          <p:nvPr/>
        </p:nvSpPr>
        <p:spPr bwMode="auto">
          <a:xfrm>
            <a:off x="493713" y="6597650"/>
            <a:ext cx="38179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2692" name="Line 4"/>
          <p:cNvSpPr>
            <a:spLocks noChangeShapeType="1"/>
          </p:cNvSpPr>
          <p:nvPr/>
        </p:nvSpPr>
        <p:spPr bwMode="auto">
          <a:xfrm flipV="1">
            <a:off x="493713" y="3860800"/>
            <a:ext cx="1587" cy="27368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2693" name="Oval 5"/>
          <p:cNvSpPr>
            <a:spLocks noChangeArrowheads="1"/>
          </p:cNvSpPr>
          <p:nvPr/>
        </p:nvSpPr>
        <p:spPr bwMode="auto">
          <a:xfrm flipV="1">
            <a:off x="1044575" y="4797425"/>
            <a:ext cx="71438" cy="71438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42694" name="Line 6"/>
          <p:cNvSpPr>
            <a:spLocks noChangeShapeType="1"/>
          </p:cNvSpPr>
          <p:nvPr/>
        </p:nvSpPr>
        <p:spPr bwMode="auto">
          <a:xfrm flipV="1">
            <a:off x="468313" y="4292600"/>
            <a:ext cx="3024187" cy="2305050"/>
          </a:xfrm>
          <a:prstGeom prst="line">
            <a:avLst/>
          </a:prstGeom>
          <a:noFill/>
          <a:ln w="19050">
            <a:solidFill>
              <a:schemeClr val="tx1"/>
            </a:solidFill>
            <a:prstDash val="lg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2695" name="Line 7"/>
          <p:cNvSpPr>
            <a:spLocks noChangeShapeType="1"/>
          </p:cNvSpPr>
          <p:nvPr/>
        </p:nvSpPr>
        <p:spPr bwMode="auto">
          <a:xfrm>
            <a:off x="1116013" y="4868863"/>
            <a:ext cx="746125" cy="936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42696" name="Oval 8"/>
          <p:cNvSpPr>
            <a:spLocks noChangeArrowheads="1"/>
          </p:cNvSpPr>
          <p:nvPr/>
        </p:nvSpPr>
        <p:spPr bwMode="auto">
          <a:xfrm flipV="1">
            <a:off x="1692275" y="5589588"/>
            <a:ext cx="71438" cy="71437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宋体" pitchFamily="2" charset="-122"/>
              <a:ea typeface="宋体" pitchFamily="2" charset="-122"/>
            </a:endParaRPr>
          </a:p>
        </p:txBody>
      </p:sp>
      <p:graphicFrame>
        <p:nvGraphicFramePr>
          <p:cNvPr id="24269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5054386"/>
              </p:ext>
            </p:extLst>
          </p:nvPr>
        </p:nvGraphicFramePr>
        <p:xfrm>
          <a:off x="755650" y="4437063"/>
          <a:ext cx="328613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027" name="Equation" r:id="rId3" imgW="126720" imgH="126720" progId="Equation.DSMT4">
                  <p:embed/>
                </p:oleObj>
              </mc:Choice>
              <mc:Fallback>
                <p:oleObj name="Equation" r:id="rId3" imgW="126720" imgH="126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4437063"/>
                        <a:ext cx="328613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2698" name="Line 10"/>
          <p:cNvSpPr>
            <a:spLocks noChangeShapeType="1"/>
          </p:cNvSpPr>
          <p:nvPr/>
        </p:nvSpPr>
        <p:spPr bwMode="auto">
          <a:xfrm>
            <a:off x="468313" y="6597650"/>
            <a:ext cx="360362" cy="4318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2699" name="Line 11"/>
          <p:cNvSpPr>
            <a:spLocks noChangeShapeType="1"/>
          </p:cNvSpPr>
          <p:nvPr/>
        </p:nvSpPr>
        <p:spPr bwMode="auto">
          <a:xfrm>
            <a:off x="1765300" y="5661025"/>
            <a:ext cx="503238" cy="64770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2700" name="Line 12"/>
          <p:cNvSpPr>
            <a:spLocks noChangeShapeType="1"/>
          </p:cNvSpPr>
          <p:nvPr/>
        </p:nvSpPr>
        <p:spPr bwMode="auto">
          <a:xfrm flipV="1">
            <a:off x="684213" y="5949950"/>
            <a:ext cx="1223962" cy="86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2701" name="Line 13"/>
          <p:cNvSpPr>
            <a:spLocks noChangeShapeType="1"/>
          </p:cNvSpPr>
          <p:nvPr/>
        </p:nvSpPr>
        <p:spPr bwMode="auto">
          <a:xfrm flipV="1">
            <a:off x="468313" y="6092825"/>
            <a:ext cx="647700" cy="5048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2702" name="Rectangle 14"/>
          <p:cNvSpPr>
            <a:spLocks noChangeArrowheads="1"/>
          </p:cNvSpPr>
          <p:nvPr/>
        </p:nvSpPr>
        <p:spPr bwMode="auto">
          <a:xfrm>
            <a:off x="539750" y="5949950"/>
            <a:ext cx="400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1"/>
              <a:t>W</a:t>
            </a:r>
          </a:p>
        </p:txBody>
      </p:sp>
      <p:graphicFrame>
        <p:nvGraphicFramePr>
          <p:cNvPr id="242703" name="Object 15"/>
          <p:cNvGraphicFramePr>
            <a:graphicFrameLocks noChangeAspect="1"/>
          </p:cNvGraphicFramePr>
          <p:nvPr/>
        </p:nvGraphicFramePr>
        <p:xfrm>
          <a:off x="1404938" y="6165850"/>
          <a:ext cx="360362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028" name="Equation" r:id="rId5" imgW="139680" imgH="164880" progId="Equation.DSMT4">
                  <p:embed/>
                </p:oleObj>
              </mc:Choice>
              <mc:Fallback>
                <p:oleObj name="Equation" r:id="rId5" imgW="13968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4938" y="6165850"/>
                        <a:ext cx="360362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2704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8455971"/>
              </p:ext>
            </p:extLst>
          </p:nvPr>
        </p:nvGraphicFramePr>
        <p:xfrm>
          <a:off x="4139952" y="1052736"/>
          <a:ext cx="1343025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029" name="Equation" r:id="rId7" imgW="520560" imgH="228600" progId="Equation.DSMT4">
                  <p:embed/>
                </p:oleObj>
              </mc:Choice>
              <mc:Fallback>
                <p:oleObj name="Equation" r:id="rId7" imgW="5205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52" y="1052736"/>
                        <a:ext cx="1343025" cy="649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2705" name="Oval 17"/>
          <p:cNvSpPr>
            <a:spLocks noChangeArrowheads="1"/>
          </p:cNvSpPr>
          <p:nvPr/>
        </p:nvSpPr>
        <p:spPr bwMode="auto">
          <a:xfrm flipV="1">
            <a:off x="1476375" y="5013325"/>
            <a:ext cx="71438" cy="71438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42706" name="Oval 18"/>
          <p:cNvSpPr>
            <a:spLocks noChangeArrowheads="1"/>
          </p:cNvSpPr>
          <p:nvPr/>
        </p:nvSpPr>
        <p:spPr bwMode="auto">
          <a:xfrm flipV="1">
            <a:off x="1403350" y="4149725"/>
            <a:ext cx="71438" cy="71438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42707" name="Oval 19"/>
          <p:cNvSpPr>
            <a:spLocks noChangeArrowheads="1"/>
          </p:cNvSpPr>
          <p:nvPr/>
        </p:nvSpPr>
        <p:spPr bwMode="auto">
          <a:xfrm flipV="1">
            <a:off x="1835150" y="4365625"/>
            <a:ext cx="71438" cy="71438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42708" name="Oval 20"/>
          <p:cNvSpPr>
            <a:spLocks noChangeArrowheads="1"/>
          </p:cNvSpPr>
          <p:nvPr/>
        </p:nvSpPr>
        <p:spPr bwMode="auto">
          <a:xfrm flipV="1">
            <a:off x="1331913" y="4581525"/>
            <a:ext cx="71437" cy="71438"/>
          </a:xfrm>
          <a:prstGeom prst="ellipse">
            <a:avLst/>
          </a:prstGeom>
          <a:solidFill>
            <a:srgbClr val="FF9900"/>
          </a:solidFill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42709" name="Oval 21"/>
          <p:cNvSpPr>
            <a:spLocks noChangeArrowheads="1"/>
          </p:cNvSpPr>
          <p:nvPr/>
        </p:nvSpPr>
        <p:spPr bwMode="auto">
          <a:xfrm flipV="1">
            <a:off x="755650" y="5013325"/>
            <a:ext cx="71438" cy="71438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42710" name="Line 22"/>
          <p:cNvSpPr>
            <a:spLocks noChangeShapeType="1"/>
          </p:cNvSpPr>
          <p:nvPr/>
        </p:nvSpPr>
        <p:spPr bwMode="auto">
          <a:xfrm>
            <a:off x="2339975" y="4294188"/>
            <a:ext cx="71438" cy="73025"/>
          </a:xfrm>
          <a:prstGeom prst="line">
            <a:avLst/>
          </a:prstGeom>
          <a:noFill/>
          <a:ln w="38100">
            <a:solidFill>
              <a:srgbClr val="33CCCC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42711" name="Line 23"/>
          <p:cNvSpPr>
            <a:spLocks noChangeShapeType="1"/>
          </p:cNvSpPr>
          <p:nvPr/>
        </p:nvSpPr>
        <p:spPr bwMode="auto">
          <a:xfrm>
            <a:off x="2268538" y="3932238"/>
            <a:ext cx="71437" cy="73025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42712" name="Line 24"/>
          <p:cNvSpPr>
            <a:spLocks noChangeShapeType="1"/>
          </p:cNvSpPr>
          <p:nvPr/>
        </p:nvSpPr>
        <p:spPr bwMode="auto">
          <a:xfrm>
            <a:off x="2195513" y="4437063"/>
            <a:ext cx="71437" cy="73025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42713" name="Line 25"/>
          <p:cNvSpPr>
            <a:spLocks noChangeShapeType="1"/>
          </p:cNvSpPr>
          <p:nvPr/>
        </p:nvSpPr>
        <p:spPr bwMode="auto">
          <a:xfrm>
            <a:off x="1836738" y="4652963"/>
            <a:ext cx="71437" cy="73025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42714" name="Line 26"/>
          <p:cNvSpPr>
            <a:spLocks noChangeShapeType="1"/>
          </p:cNvSpPr>
          <p:nvPr/>
        </p:nvSpPr>
        <p:spPr bwMode="auto">
          <a:xfrm>
            <a:off x="2339975" y="4652963"/>
            <a:ext cx="71438" cy="73025"/>
          </a:xfrm>
          <a:prstGeom prst="line">
            <a:avLst/>
          </a:prstGeom>
          <a:noFill/>
          <a:ln w="38100">
            <a:solidFill>
              <a:srgbClr val="3399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42715" name="Line 27"/>
          <p:cNvSpPr>
            <a:spLocks noChangeShapeType="1"/>
          </p:cNvSpPr>
          <p:nvPr/>
        </p:nvSpPr>
        <p:spPr bwMode="auto">
          <a:xfrm>
            <a:off x="2843213" y="4221163"/>
            <a:ext cx="71437" cy="73025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42716" name="Oval 28"/>
          <p:cNvSpPr>
            <a:spLocks noChangeArrowheads="1"/>
          </p:cNvSpPr>
          <p:nvPr/>
        </p:nvSpPr>
        <p:spPr bwMode="auto">
          <a:xfrm flipV="1">
            <a:off x="1187450" y="4438650"/>
            <a:ext cx="71438" cy="71438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42717" name="Line 29"/>
          <p:cNvSpPr>
            <a:spLocks noChangeShapeType="1"/>
          </p:cNvSpPr>
          <p:nvPr/>
        </p:nvSpPr>
        <p:spPr bwMode="auto">
          <a:xfrm>
            <a:off x="1403350" y="4652963"/>
            <a:ext cx="936625" cy="1223962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42718" name="Line 30"/>
          <p:cNvSpPr>
            <a:spLocks noChangeShapeType="1"/>
          </p:cNvSpPr>
          <p:nvPr/>
        </p:nvSpPr>
        <p:spPr bwMode="auto">
          <a:xfrm>
            <a:off x="2411413" y="4365625"/>
            <a:ext cx="792162" cy="1008063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42719" name="Line 31"/>
          <p:cNvSpPr>
            <a:spLocks noChangeShapeType="1"/>
          </p:cNvSpPr>
          <p:nvPr/>
        </p:nvSpPr>
        <p:spPr bwMode="auto">
          <a:xfrm flipV="1">
            <a:off x="2195513" y="5084763"/>
            <a:ext cx="792162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宋体" pitchFamily="2" charset="-122"/>
              <a:ea typeface="宋体" pitchFamily="2" charset="-122"/>
            </a:endParaRPr>
          </a:p>
        </p:txBody>
      </p:sp>
      <p:graphicFrame>
        <p:nvGraphicFramePr>
          <p:cNvPr id="242720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6468363"/>
              </p:ext>
            </p:extLst>
          </p:nvPr>
        </p:nvGraphicFramePr>
        <p:xfrm>
          <a:off x="1187624" y="1254745"/>
          <a:ext cx="35877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030" name="Equation" r:id="rId9" imgW="126720" imgH="126720" progId="Equation.DSMT4">
                  <p:embed/>
                </p:oleObj>
              </mc:Choice>
              <mc:Fallback>
                <p:oleObj name="Equation" r:id="rId9" imgW="126720" imgH="126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1254745"/>
                        <a:ext cx="358775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2721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4008885"/>
              </p:ext>
            </p:extLst>
          </p:nvPr>
        </p:nvGraphicFramePr>
        <p:xfrm>
          <a:off x="1331913" y="4221163"/>
          <a:ext cx="40957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031" name="Equation" r:id="rId11" imgW="203040" imgH="228600" progId="Equation.DSMT4">
                  <p:embed/>
                </p:oleObj>
              </mc:Choice>
              <mc:Fallback>
                <p:oleObj name="Equation" r:id="rId11" imgW="2030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4221163"/>
                        <a:ext cx="409575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2722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7912943"/>
              </p:ext>
            </p:extLst>
          </p:nvPr>
        </p:nvGraphicFramePr>
        <p:xfrm>
          <a:off x="2314575" y="3860800"/>
          <a:ext cx="461963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032" name="Equation" r:id="rId13" imgW="228600" imgH="228600" progId="Equation.DSMT4">
                  <p:embed/>
                </p:oleObj>
              </mc:Choice>
              <mc:Fallback>
                <p:oleObj name="Equation" r:id="rId13" imgW="2286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4575" y="3860800"/>
                        <a:ext cx="461963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2723" name="Rectangle 35"/>
          <p:cNvSpPr>
            <a:spLocks noChangeArrowheads="1"/>
          </p:cNvSpPr>
          <p:nvPr/>
        </p:nvSpPr>
        <p:spPr bwMode="auto">
          <a:xfrm>
            <a:off x="146050" y="1831008"/>
            <a:ext cx="42627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两类样本均值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M</a:t>
            </a:r>
            <a:r>
              <a:rPr lang="en-US" altLang="zh-CN" sz="2400" b="1" baseline="-25000" dirty="0">
                <a:latin typeface="宋体" pitchFamily="2" charset="-122"/>
                <a:ea typeface="宋体" pitchFamily="2" charset="-122"/>
              </a:rPr>
              <a:t>1</a:t>
            </a:r>
            <a:r>
              <a:rPr lang="en-US" altLang="zh-CN" sz="2400" b="1" dirty="0">
                <a:latin typeface="宋体" pitchFamily="2" charset="-122"/>
                <a:ea typeface="宋体" pitchFamily="2" charset="-122"/>
              </a:rPr>
              <a:t>,M</a:t>
            </a:r>
            <a:r>
              <a:rPr lang="en-US" altLang="zh-CN" sz="2400" b="1" baseline="-25000" dirty="0">
                <a:latin typeface="宋体" pitchFamily="2" charset="-122"/>
                <a:ea typeface="宋体" pitchFamily="2" charset="-122"/>
              </a:rPr>
              <a:t>2</a:t>
            </a:r>
            <a:r>
              <a:rPr lang="zh-CN" altLang="en-US" sz="2400" b="1" dirty="0">
                <a:latin typeface="宋体" pitchFamily="2" charset="-122"/>
                <a:ea typeface="宋体" pitchFamily="2" charset="-122"/>
              </a:rPr>
              <a:t>投影之差：</a:t>
            </a:r>
          </a:p>
        </p:txBody>
      </p:sp>
      <p:graphicFrame>
        <p:nvGraphicFramePr>
          <p:cNvPr id="242724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6358653"/>
              </p:ext>
            </p:extLst>
          </p:nvPr>
        </p:nvGraphicFramePr>
        <p:xfrm>
          <a:off x="4572000" y="1722566"/>
          <a:ext cx="3744416" cy="7561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033" name="Equation" r:id="rId15" imgW="1523880" imgH="279360" progId="Equation.DSMT4">
                  <p:embed/>
                </p:oleObj>
              </mc:Choice>
              <mc:Fallback>
                <p:oleObj name="Equation" r:id="rId15" imgW="152388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722566"/>
                        <a:ext cx="3744416" cy="7561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2725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3128722"/>
              </p:ext>
            </p:extLst>
          </p:nvPr>
        </p:nvGraphicFramePr>
        <p:xfrm>
          <a:off x="2700338" y="5300663"/>
          <a:ext cx="1439862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034" name="Equation" r:id="rId17" imgW="545760" imgH="253800" progId="Equation.DSMT4">
                  <p:embed/>
                </p:oleObj>
              </mc:Choice>
              <mc:Fallback>
                <p:oleObj name="Equation" r:id="rId17" imgW="54576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5300663"/>
                        <a:ext cx="1439862" cy="66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2726" name="Rectangle 38"/>
          <p:cNvSpPr>
            <a:spLocks noChangeArrowheads="1"/>
          </p:cNvSpPr>
          <p:nvPr/>
        </p:nvSpPr>
        <p:spPr bwMode="auto">
          <a:xfrm>
            <a:off x="141288" y="2607295"/>
            <a:ext cx="343395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>
                <a:latin typeface="宋体" pitchFamily="2" charset="-122"/>
                <a:ea typeface="宋体" pitchFamily="2" charset="-122"/>
              </a:rPr>
              <a:t>第</a:t>
            </a:r>
            <a:r>
              <a:rPr lang="en-US" altLang="zh-CN" sz="2400" b="1" i="1">
                <a:latin typeface="宋体" pitchFamily="2" charset="-122"/>
                <a:ea typeface="宋体" pitchFamily="2" charset="-122"/>
              </a:rPr>
              <a:t>i</a:t>
            </a:r>
            <a:r>
              <a:rPr lang="zh-CN" altLang="en-US" sz="2400" b="1">
                <a:latin typeface="宋体" pitchFamily="2" charset="-122"/>
                <a:ea typeface="宋体" pitchFamily="2" charset="-122"/>
              </a:rPr>
              <a:t>类投影的内类散布：</a:t>
            </a:r>
          </a:p>
        </p:txBody>
      </p:sp>
      <p:graphicFrame>
        <p:nvGraphicFramePr>
          <p:cNvPr id="242727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4595076"/>
              </p:ext>
            </p:extLst>
          </p:nvPr>
        </p:nvGraphicFramePr>
        <p:xfrm>
          <a:off x="3491881" y="2520187"/>
          <a:ext cx="3384376" cy="836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035" name="Equation" r:id="rId19" imgW="1244520" imgH="279360" progId="Equation.DSMT4">
                  <p:embed/>
                </p:oleObj>
              </mc:Choice>
              <mc:Fallback>
                <p:oleObj name="Equation" r:id="rId19" imgW="124452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1881" y="2520187"/>
                        <a:ext cx="3384376" cy="8368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2728" name="Rectangle 40"/>
          <p:cNvSpPr>
            <a:spLocks noChangeArrowheads="1"/>
          </p:cNvSpPr>
          <p:nvPr/>
        </p:nvSpPr>
        <p:spPr bwMode="auto">
          <a:xfrm>
            <a:off x="107950" y="3269481"/>
            <a:ext cx="235032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>
                <a:latin typeface="宋体" pitchFamily="2" charset="-122"/>
                <a:ea typeface="宋体" pitchFamily="2" charset="-122"/>
              </a:rPr>
              <a:t>总体内类散布：</a:t>
            </a:r>
          </a:p>
        </p:txBody>
      </p:sp>
      <p:graphicFrame>
        <p:nvGraphicFramePr>
          <p:cNvPr id="242729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8018188"/>
              </p:ext>
            </p:extLst>
          </p:nvPr>
        </p:nvGraphicFramePr>
        <p:xfrm>
          <a:off x="2411760" y="3212976"/>
          <a:ext cx="1084120" cy="64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036" name="Equation" r:id="rId21" imgW="444240" imgH="241200" progId="Equation.DSMT4">
                  <p:embed/>
                </p:oleObj>
              </mc:Choice>
              <mc:Fallback>
                <p:oleObj name="Equation" r:id="rId21" imgW="4442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760" y="3212976"/>
                        <a:ext cx="1084120" cy="6480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2730" name="Rectangle 42"/>
          <p:cNvSpPr>
            <a:spLocks noChangeArrowheads="1"/>
          </p:cNvSpPr>
          <p:nvPr/>
        </p:nvSpPr>
        <p:spPr bwMode="auto">
          <a:xfrm>
            <a:off x="4935538" y="4197623"/>
            <a:ext cx="4338047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b="1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可分性准则函数：</a:t>
            </a:r>
          </a:p>
          <a:p>
            <a:r>
              <a:rPr lang="zh-CN" altLang="en-US" sz="2800" b="1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（ </a:t>
            </a:r>
            <a:r>
              <a:rPr lang="en-US" altLang="zh-CN" sz="2800" b="1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Fisher</a:t>
            </a:r>
            <a:r>
              <a:rPr lang="zh-CN" altLang="en-US" sz="2800" b="1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线性判别准则）</a:t>
            </a:r>
          </a:p>
        </p:txBody>
      </p:sp>
      <p:graphicFrame>
        <p:nvGraphicFramePr>
          <p:cNvPr id="242731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8196844"/>
              </p:ext>
            </p:extLst>
          </p:nvPr>
        </p:nvGraphicFramePr>
        <p:xfrm>
          <a:off x="5148263" y="5200402"/>
          <a:ext cx="2736105" cy="13249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037" name="Equation" r:id="rId23" imgW="1041120" imgH="457200" progId="Equation.DSMT4">
                  <p:embed/>
                </p:oleObj>
              </mc:Choice>
              <mc:Fallback>
                <p:oleObj name="Equation" r:id="rId23" imgW="104112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5200402"/>
                        <a:ext cx="2736105" cy="13249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990600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二分类问题 可分性准则函数的构造</a:t>
            </a:r>
          </a:p>
        </p:txBody>
      </p:sp>
    </p:spTree>
    <p:extLst>
      <p:ext uri="{BB962C8B-B14F-4D97-AF65-F5344CB8AC3E}">
        <p14:creationId xmlns:p14="http://schemas.microsoft.com/office/powerpoint/2010/main" val="19571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2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2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42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42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42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2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2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42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42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42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42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42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42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42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42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42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42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42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42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242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42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242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42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500" fill="hold"/>
                                        <p:tgtEl>
                                          <p:spTgt spid="24270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242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242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242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242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242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242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242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0" dur="500" fill="hold"/>
                                        <p:tgtEl>
                                          <p:spTgt spid="2427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242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242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242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242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500"/>
                                        <p:tgtEl>
                                          <p:spTgt spid="242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500"/>
                                        <p:tgtEl>
                                          <p:spTgt spid="242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9" dur="500"/>
                                        <p:tgtEl>
                                          <p:spTgt spid="242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4" dur="500"/>
                                        <p:tgtEl>
                                          <p:spTgt spid="242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9" dur="500"/>
                                        <p:tgtEl>
                                          <p:spTgt spid="242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4" dur="500"/>
                                        <p:tgtEl>
                                          <p:spTgt spid="242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9" dur="500"/>
                                        <p:tgtEl>
                                          <p:spTgt spid="242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4" dur="500"/>
                                        <p:tgtEl>
                                          <p:spTgt spid="242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690" grpId="0"/>
      <p:bldP spid="242691" grpId="0" animBg="1"/>
      <p:bldP spid="242692" grpId="0" animBg="1"/>
      <p:bldP spid="242693" grpId="0" animBg="1"/>
      <p:bldP spid="242694" grpId="0" animBg="1"/>
      <p:bldP spid="242695" grpId="0" animBg="1"/>
      <p:bldP spid="242696" grpId="0" animBg="1"/>
      <p:bldP spid="242698" grpId="0" animBg="1"/>
      <p:bldP spid="242699" grpId="0" animBg="1"/>
      <p:bldP spid="242700" grpId="0" animBg="1"/>
      <p:bldP spid="242701" grpId="0" animBg="1"/>
      <p:bldP spid="242702" grpId="0"/>
      <p:bldP spid="242705" grpId="0" animBg="1"/>
      <p:bldP spid="242706" grpId="0" animBg="1"/>
      <p:bldP spid="242707" grpId="0" animBg="1"/>
      <p:bldP spid="242708" grpId="0" animBg="1"/>
      <p:bldP spid="242708" grpId="1" animBg="1"/>
      <p:bldP spid="242709" grpId="0" animBg="1"/>
      <p:bldP spid="242710" grpId="0" animBg="1"/>
      <p:bldP spid="242710" grpId="1" animBg="1"/>
      <p:bldP spid="242711" grpId="0" animBg="1"/>
      <p:bldP spid="242712" grpId="0" animBg="1"/>
      <p:bldP spid="242713" grpId="0" animBg="1"/>
      <p:bldP spid="242714" grpId="0" animBg="1"/>
      <p:bldP spid="242715" grpId="0" animBg="1"/>
      <p:bldP spid="242716" grpId="0" animBg="1"/>
      <p:bldP spid="242717" grpId="0" animBg="1"/>
      <p:bldP spid="242718" grpId="0" animBg="1"/>
      <p:bldP spid="242719" grpId="0" animBg="1"/>
      <p:bldP spid="242723" grpId="0"/>
      <p:bldP spid="242726" grpId="0"/>
      <p:bldP spid="242728" grpId="0"/>
      <p:bldP spid="24273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372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3051434"/>
              </p:ext>
            </p:extLst>
          </p:nvPr>
        </p:nvGraphicFramePr>
        <p:xfrm>
          <a:off x="250825" y="3789040"/>
          <a:ext cx="5256213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834" name="Equation" r:id="rId3" imgW="2031840" imgH="241200" progId="Equation.DSMT4">
                  <p:embed/>
                </p:oleObj>
              </mc:Choice>
              <mc:Fallback>
                <p:oleObj name="Equation" r:id="rId3" imgW="20318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3789040"/>
                        <a:ext cx="5256213" cy="642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990600"/>
          </a:xfrm>
        </p:spPr>
        <p:txBody>
          <a:bodyPr>
            <a:normAutofit/>
          </a:bodyPr>
          <a:lstStyle/>
          <a:p>
            <a:r>
              <a:rPr lang="zh-CN" altLang="en-US" dirty="0"/>
              <a:t>准则函数的</a:t>
            </a:r>
            <a:r>
              <a:rPr lang="zh-CN" altLang="en-US" dirty="0">
                <a:solidFill>
                  <a:srgbClr val="0000FF"/>
                </a:solidFill>
              </a:rPr>
              <a:t>广义瑞利商</a:t>
            </a:r>
            <a:r>
              <a:rPr lang="zh-CN" altLang="en-US" dirty="0"/>
              <a:t>形式</a:t>
            </a:r>
          </a:p>
        </p:txBody>
      </p:sp>
      <p:graphicFrame>
        <p:nvGraphicFramePr>
          <p:cNvPr id="24371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6898310"/>
              </p:ext>
            </p:extLst>
          </p:nvPr>
        </p:nvGraphicFramePr>
        <p:xfrm>
          <a:off x="2771800" y="1124744"/>
          <a:ext cx="3976688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835" name="Equation" r:id="rId5" imgW="1828800" imgH="457200" progId="Equation.DSMT4">
                  <p:embed/>
                </p:oleObj>
              </mc:Choice>
              <mc:Fallback>
                <p:oleObj name="Equation" r:id="rId5" imgW="18288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800" y="1124744"/>
                        <a:ext cx="3976688" cy="993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37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8479279"/>
              </p:ext>
            </p:extLst>
          </p:nvPr>
        </p:nvGraphicFramePr>
        <p:xfrm>
          <a:off x="2508671" y="1974503"/>
          <a:ext cx="3719513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836" name="Equation" r:id="rId7" imgW="1650960" imgH="279360" progId="Equation.DSMT4">
                  <p:embed/>
                </p:oleObj>
              </mc:Choice>
              <mc:Fallback>
                <p:oleObj name="Equation" r:id="rId7" imgW="165096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671" y="1974503"/>
                        <a:ext cx="3719513" cy="630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3717" name="Rectangle 5"/>
          <p:cNvSpPr>
            <a:spLocks noChangeArrowheads="1"/>
          </p:cNvSpPr>
          <p:nvPr/>
        </p:nvSpPr>
        <p:spPr bwMode="auto">
          <a:xfrm>
            <a:off x="107950" y="5915025"/>
            <a:ext cx="328327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Fisher</a:t>
            </a:r>
            <a:r>
              <a:rPr lang="zh-CN" altLang="en-US" sz="24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线性判别准则：</a:t>
            </a:r>
          </a:p>
        </p:txBody>
      </p:sp>
      <p:graphicFrame>
        <p:nvGraphicFramePr>
          <p:cNvPr id="243718" name="Object 6"/>
          <p:cNvGraphicFramePr>
            <a:graphicFrameLocks noChangeAspect="1"/>
          </p:cNvGraphicFramePr>
          <p:nvPr/>
        </p:nvGraphicFramePr>
        <p:xfrm>
          <a:off x="3203575" y="5521325"/>
          <a:ext cx="3997325" cy="1220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837" name="Equation" r:id="rId9" imgW="1650960" imgH="457200" progId="Equation.DSMT4">
                  <p:embed/>
                </p:oleObj>
              </mc:Choice>
              <mc:Fallback>
                <p:oleObj name="Equation" r:id="rId9" imgW="165096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5521325"/>
                        <a:ext cx="3997325" cy="1220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371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2761556"/>
              </p:ext>
            </p:extLst>
          </p:nvPr>
        </p:nvGraphicFramePr>
        <p:xfrm>
          <a:off x="240808" y="2785690"/>
          <a:ext cx="8642350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838" name="Equation" r:id="rId11" imgW="3581280" imgH="368280" progId="Equation.DSMT4">
                  <p:embed/>
                </p:oleObj>
              </mc:Choice>
              <mc:Fallback>
                <p:oleObj name="Equation" r:id="rId11" imgW="3581280" imgH="368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808" y="2785690"/>
                        <a:ext cx="8642350" cy="98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3721" name="Rectangle 9"/>
          <p:cNvSpPr>
            <a:spLocks noChangeArrowheads="1"/>
          </p:cNvSpPr>
          <p:nvPr/>
        </p:nvSpPr>
        <p:spPr bwMode="auto">
          <a:xfrm>
            <a:off x="250825" y="1976711"/>
            <a:ext cx="235032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>
                <a:latin typeface="宋体" pitchFamily="2" charset="-122"/>
                <a:ea typeface="宋体" pitchFamily="2" charset="-122"/>
              </a:rPr>
              <a:t>类间散布矩阵：</a:t>
            </a:r>
          </a:p>
        </p:txBody>
      </p:sp>
      <p:sp>
        <p:nvSpPr>
          <p:cNvPr id="243722" name="Rectangle 10"/>
          <p:cNvSpPr>
            <a:spLocks noChangeArrowheads="1"/>
          </p:cNvSpPr>
          <p:nvPr/>
        </p:nvSpPr>
        <p:spPr bwMode="auto">
          <a:xfrm>
            <a:off x="250825" y="1327423"/>
            <a:ext cx="26597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>
                <a:latin typeface="宋体" pitchFamily="2" charset="-122"/>
                <a:ea typeface="宋体" pitchFamily="2" charset="-122"/>
              </a:rPr>
              <a:t>总类内散布矩阵：</a:t>
            </a:r>
          </a:p>
        </p:txBody>
      </p:sp>
      <p:graphicFrame>
        <p:nvGraphicFramePr>
          <p:cNvPr id="24372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8233040"/>
              </p:ext>
            </p:extLst>
          </p:nvPr>
        </p:nvGraphicFramePr>
        <p:xfrm>
          <a:off x="179388" y="4709071"/>
          <a:ext cx="8748712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839" name="Equation" r:id="rId13" imgW="3949560" imgH="253800" progId="Equation.DSMT4">
                  <p:embed/>
                </p:oleObj>
              </mc:Choice>
              <mc:Fallback>
                <p:oleObj name="Equation" r:id="rId13" imgW="394956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4709071"/>
                        <a:ext cx="8748712" cy="592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3725" name="Line 13"/>
          <p:cNvSpPr>
            <a:spLocks noChangeShapeType="1"/>
          </p:cNvSpPr>
          <p:nvPr/>
        </p:nvSpPr>
        <p:spPr bwMode="auto">
          <a:xfrm>
            <a:off x="6011863" y="6670675"/>
            <a:ext cx="1223962" cy="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3726" name="Rectangle 14"/>
          <p:cNvSpPr>
            <a:spLocks noChangeArrowheads="1"/>
          </p:cNvSpPr>
          <p:nvPr/>
        </p:nvSpPr>
        <p:spPr bwMode="auto">
          <a:xfrm>
            <a:off x="7235825" y="5924550"/>
            <a:ext cx="1908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 b="1">
                <a:solidFill>
                  <a:srgbClr val="FF33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广义瑞利商</a:t>
            </a:r>
          </a:p>
        </p:txBody>
      </p:sp>
    </p:spTree>
    <p:extLst>
      <p:ext uri="{BB962C8B-B14F-4D97-AF65-F5344CB8AC3E}">
        <p14:creationId xmlns:p14="http://schemas.microsoft.com/office/powerpoint/2010/main" val="391908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3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3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43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43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43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43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43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43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43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43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43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717" grpId="0"/>
      <p:bldP spid="243721" grpId="0"/>
      <p:bldP spid="243722" grpId="0"/>
      <p:bldP spid="243725" grpId="0" animBg="1"/>
      <p:bldP spid="24372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ChangeArrowheads="1"/>
          </p:cNvSpPr>
          <p:nvPr/>
        </p:nvSpPr>
        <p:spPr bwMode="auto">
          <a:xfrm>
            <a:off x="179388" y="2204864"/>
            <a:ext cx="54006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广义瑞利商</a:t>
            </a:r>
            <a:r>
              <a:rPr lang="zh-CN" altLang="en-US" sz="3200" dirty="0">
                <a:latin typeface="黑体" pitchFamily="2" charset="-122"/>
                <a:ea typeface="黑体" pitchFamily="2" charset="-122"/>
              </a:rPr>
              <a:t>特性</a:t>
            </a:r>
            <a:endParaRPr lang="zh-CN" altLang="en-US" sz="3200" dirty="0">
              <a:solidFill>
                <a:srgbClr val="0000FF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244739" name="Object 3"/>
          <p:cNvGraphicFramePr>
            <a:graphicFrameLocks noChangeAspect="1"/>
          </p:cNvGraphicFramePr>
          <p:nvPr/>
        </p:nvGraphicFramePr>
        <p:xfrm>
          <a:off x="179388" y="3789363"/>
          <a:ext cx="1901825" cy="1065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17" name="Equation" r:id="rId4" imgW="825480" imgH="419040" progId="Equation.DSMT4">
                  <p:embed/>
                </p:oleObj>
              </mc:Choice>
              <mc:Fallback>
                <p:oleObj name="Equation" r:id="rId4" imgW="82548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3789363"/>
                        <a:ext cx="1901825" cy="1065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474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918016"/>
            <a:ext cx="7488187" cy="128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4741" name="Rectangle 5"/>
          <p:cNvSpPr>
            <a:spLocks noChangeArrowheads="1"/>
          </p:cNvSpPr>
          <p:nvPr/>
        </p:nvSpPr>
        <p:spPr bwMode="auto">
          <a:xfrm>
            <a:off x="250825" y="257274"/>
            <a:ext cx="54006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3200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广义特征向量</a:t>
            </a:r>
          </a:p>
        </p:txBody>
      </p:sp>
      <p:pic>
        <p:nvPicPr>
          <p:cNvPr id="24474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884806"/>
            <a:ext cx="6840239" cy="89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44743" name="Object 7"/>
          <p:cNvGraphicFramePr>
            <a:graphicFrameLocks noChangeAspect="1"/>
          </p:cNvGraphicFramePr>
          <p:nvPr/>
        </p:nvGraphicFramePr>
        <p:xfrm>
          <a:off x="107950" y="5013325"/>
          <a:ext cx="2952750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18" name="Equation" r:id="rId8" imgW="1079280" imgH="228600" progId="Equation.DSMT4">
                  <p:embed/>
                </p:oleObj>
              </mc:Choice>
              <mc:Fallback>
                <p:oleObj name="Equation" r:id="rId8" imgW="10792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5013325"/>
                        <a:ext cx="2952750" cy="625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4744" name="Object 8"/>
          <p:cNvGraphicFramePr>
            <a:graphicFrameLocks noChangeAspect="1"/>
          </p:cNvGraphicFramePr>
          <p:nvPr/>
        </p:nvGraphicFramePr>
        <p:xfrm>
          <a:off x="34925" y="5664200"/>
          <a:ext cx="4378325" cy="1077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19" name="Equation" r:id="rId10" imgW="1600200" imgH="393480" progId="Equation.DSMT4">
                  <p:embed/>
                </p:oleObj>
              </mc:Choice>
              <mc:Fallback>
                <p:oleObj name="Equation" r:id="rId10" imgW="16002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5664200"/>
                        <a:ext cx="4378325" cy="1077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4745" name="Object 9"/>
          <p:cNvGraphicFramePr>
            <a:graphicFrameLocks noChangeAspect="1"/>
          </p:cNvGraphicFramePr>
          <p:nvPr/>
        </p:nvGraphicFramePr>
        <p:xfrm>
          <a:off x="4895850" y="3789363"/>
          <a:ext cx="3997325" cy="1109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20" name="Equation" r:id="rId12" imgW="1511280" imgH="419040" progId="Equation.DSMT4">
                  <p:embed/>
                </p:oleObj>
              </mc:Choice>
              <mc:Fallback>
                <p:oleObj name="Equation" r:id="rId12" imgW="151128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5850" y="3789363"/>
                        <a:ext cx="3997325" cy="1109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4746" name="Object 10"/>
          <p:cNvGraphicFramePr>
            <a:graphicFrameLocks noChangeAspect="1"/>
          </p:cNvGraphicFramePr>
          <p:nvPr/>
        </p:nvGraphicFramePr>
        <p:xfrm>
          <a:off x="5364163" y="5157788"/>
          <a:ext cx="2828925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21" name="Equation" r:id="rId14" imgW="965160" imgH="228600" progId="Equation.DSMT4">
                  <p:embed/>
                </p:oleObj>
              </mc:Choice>
              <mc:Fallback>
                <p:oleObj name="Equation" r:id="rId14" imgW="9651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5157788"/>
                        <a:ext cx="2828925" cy="671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4747" name="Line 11"/>
          <p:cNvSpPr>
            <a:spLocks noChangeShapeType="1"/>
          </p:cNvSpPr>
          <p:nvPr/>
        </p:nvSpPr>
        <p:spPr bwMode="auto">
          <a:xfrm>
            <a:off x="6732588" y="4941888"/>
            <a:ext cx="0" cy="360362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44748" name="Picture 1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5" y="5996574"/>
            <a:ext cx="4248472" cy="744794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52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4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4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44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44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44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44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44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44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738" grpId="0"/>
      <p:bldP spid="24474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7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58" y="553678"/>
            <a:ext cx="7128594" cy="93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6787" name="Rectangle 3"/>
          <p:cNvSpPr>
            <a:spLocks noChangeArrowheads="1"/>
          </p:cNvSpPr>
          <p:nvPr/>
        </p:nvSpPr>
        <p:spPr bwMode="auto">
          <a:xfrm>
            <a:off x="611188" y="1844675"/>
            <a:ext cx="328327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b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Fisher</a:t>
            </a:r>
            <a:r>
              <a:rPr lang="zh-CN" altLang="en-US" sz="2400" b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线性判别准则：</a:t>
            </a:r>
          </a:p>
        </p:txBody>
      </p:sp>
      <p:graphicFrame>
        <p:nvGraphicFramePr>
          <p:cNvPr id="24678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0706741"/>
              </p:ext>
            </p:extLst>
          </p:nvPr>
        </p:nvGraphicFramePr>
        <p:xfrm>
          <a:off x="3708400" y="1484313"/>
          <a:ext cx="3997325" cy="1220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099" name="Equation" r:id="rId5" imgW="1650960" imgH="457200" progId="Equation.DSMT4">
                  <p:embed/>
                </p:oleObj>
              </mc:Choice>
              <mc:Fallback>
                <p:oleObj name="Equation" r:id="rId5" imgW="165096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1484313"/>
                        <a:ext cx="3997325" cy="1220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78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3861532"/>
              </p:ext>
            </p:extLst>
          </p:nvPr>
        </p:nvGraphicFramePr>
        <p:xfrm>
          <a:off x="3276600" y="3355975"/>
          <a:ext cx="3976688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100" name="Equation" r:id="rId7" imgW="1828800" imgH="457200" progId="Equation.DSMT4">
                  <p:embed/>
                </p:oleObj>
              </mc:Choice>
              <mc:Fallback>
                <p:oleObj name="Equation" r:id="rId7" imgW="18288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3355975"/>
                        <a:ext cx="3976688" cy="993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79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0003259"/>
              </p:ext>
            </p:extLst>
          </p:nvPr>
        </p:nvGraphicFramePr>
        <p:xfrm>
          <a:off x="3276600" y="2779713"/>
          <a:ext cx="3719513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101" name="Equation" r:id="rId9" imgW="1650960" imgH="279360" progId="Equation.DSMT4">
                  <p:embed/>
                </p:oleObj>
              </mc:Choice>
              <mc:Fallback>
                <p:oleObj name="Equation" r:id="rId9" imgW="165096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2779713"/>
                        <a:ext cx="3719513" cy="630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791" name="Rectangle 7"/>
          <p:cNvSpPr>
            <a:spLocks noChangeArrowheads="1"/>
          </p:cNvSpPr>
          <p:nvPr/>
        </p:nvSpPr>
        <p:spPr bwMode="auto">
          <a:xfrm>
            <a:off x="684213" y="2852738"/>
            <a:ext cx="235032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类间散布矩阵：</a:t>
            </a:r>
          </a:p>
        </p:txBody>
      </p:sp>
      <p:sp>
        <p:nvSpPr>
          <p:cNvPr id="246792" name="Rectangle 8"/>
          <p:cNvSpPr>
            <a:spLocks noChangeArrowheads="1"/>
          </p:cNvSpPr>
          <p:nvPr/>
        </p:nvSpPr>
        <p:spPr bwMode="auto">
          <a:xfrm>
            <a:off x="539750" y="3643313"/>
            <a:ext cx="26597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总类内散布矩阵：</a:t>
            </a:r>
          </a:p>
        </p:txBody>
      </p:sp>
      <p:sp>
        <p:nvSpPr>
          <p:cNvPr id="246793" name="Rectangle 9"/>
          <p:cNvSpPr>
            <a:spLocks noChangeArrowheads="1"/>
          </p:cNvSpPr>
          <p:nvPr/>
        </p:nvSpPr>
        <p:spPr bwMode="auto">
          <a:xfrm>
            <a:off x="611188" y="4581525"/>
            <a:ext cx="35060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最大化           必须满足：</a:t>
            </a:r>
          </a:p>
        </p:txBody>
      </p:sp>
      <p:graphicFrame>
        <p:nvGraphicFramePr>
          <p:cNvPr id="24679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2928863"/>
              </p:ext>
            </p:extLst>
          </p:nvPr>
        </p:nvGraphicFramePr>
        <p:xfrm>
          <a:off x="4102100" y="4437063"/>
          <a:ext cx="2270125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102" name="Equation" r:id="rId11" imgW="774360" imgH="228600" progId="Equation.DSMT4">
                  <p:embed/>
                </p:oleObj>
              </mc:Choice>
              <mc:Fallback>
                <p:oleObj name="Equation" r:id="rId11" imgW="7743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2100" y="4437063"/>
                        <a:ext cx="2270125" cy="671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79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5697391"/>
              </p:ext>
            </p:extLst>
          </p:nvPr>
        </p:nvGraphicFramePr>
        <p:xfrm>
          <a:off x="1619250" y="4610100"/>
          <a:ext cx="86360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103" name="Equation" r:id="rId13" imgW="368280" imgH="203040" progId="Equation.DSMT4">
                  <p:embed/>
                </p:oleObj>
              </mc:Choice>
              <mc:Fallback>
                <p:oleObj name="Equation" r:id="rId13" imgW="3682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4610100"/>
                        <a:ext cx="863600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796" name="Rectangle 12"/>
          <p:cNvSpPr>
            <a:spLocks noChangeArrowheads="1"/>
          </p:cNvSpPr>
          <p:nvPr/>
        </p:nvSpPr>
        <p:spPr bwMode="auto">
          <a:xfrm>
            <a:off x="684213" y="5229225"/>
            <a:ext cx="760015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    </a:t>
            </a:r>
            <a:r>
              <a:rPr lang="zh-CN" altLang="en-US" sz="24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为：     相对于      的特征值，       为对应的特征向量</a:t>
            </a:r>
          </a:p>
        </p:txBody>
      </p:sp>
      <p:graphicFrame>
        <p:nvGraphicFramePr>
          <p:cNvPr id="24679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7411894"/>
              </p:ext>
            </p:extLst>
          </p:nvPr>
        </p:nvGraphicFramePr>
        <p:xfrm>
          <a:off x="5076056" y="5300663"/>
          <a:ext cx="503238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104" name="Equation" r:id="rId15" imgW="164880" imgH="139680" progId="Equation.DSMT4">
                  <p:embed/>
                </p:oleObj>
              </mc:Choice>
              <mc:Fallback>
                <p:oleObj name="Equation" r:id="rId15" imgW="164880" imgH="139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056" y="5300663"/>
                        <a:ext cx="503238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798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592601"/>
              </p:ext>
            </p:extLst>
          </p:nvPr>
        </p:nvGraphicFramePr>
        <p:xfrm>
          <a:off x="811213" y="5229225"/>
          <a:ext cx="30480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105" name="Equation" r:id="rId17" imgW="139680" imgH="177480" progId="Equation.DSMT4">
                  <p:embed/>
                </p:oleObj>
              </mc:Choice>
              <mc:Fallback>
                <p:oleObj name="Equation" r:id="rId17" imgW="13968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213" y="5229225"/>
                        <a:ext cx="304800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799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8433381"/>
              </p:ext>
            </p:extLst>
          </p:nvPr>
        </p:nvGraphicFramePr>
        <p:xfrm>
          <a:off x="1763713" y="5229225"/>
          <a:ext cx="395287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106" name="Equation" r:id="rId19" imgW="190440" imgH="228600" progId="Equation.DSMT4">
                  <p:embed/>
                </p:oleObj>
              </mc:Choice>
              <mc:Fallback>
                <p:oleObj name="Equation" r:id="rId19" imgW="1904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5229225"/>
                        <a:ext cx="395287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800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0345817"/>
              </p:ext>
            </p:extLst>
          </p:nvPr>
        </p:nvGraphicFramePr>
        <p:xfrm>
          <a:off x="3059832" y="5187156"/>
          <a:ext cx="45402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107" name="Equation" r:id="rId21" imgW="190440" imgH="228600" progId="Equation.DSMT4">
                  <p:embed/>
                </p:oleObj>
              </mc:Choice>
              <mc:Fallback>
                <p:oleObj name="Equation" r:id="rId21" imgW="1904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5187156"/>
                        <a:ext cx="454025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801" name="Rectangle 17"/>
          <p:cNvSpPr>
            <a:spLocks noChangeArrowheads="1"/>
          </p:cNvSpPr>
          <p:nvPr/>
        </p:nvSpPr>
        <p:spPr bwMode="auto">
          <a:xfrm>
            <a:off x="684213" y="5949950"/>
            <a:ext cx="342433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b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zh-CN" altLang="en-US" sz="2400" b="1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当       非奇异时              </a:t>
            </a:r>
          </a:p>
        </p:txBody>
      </p:sp>
      <p:graphicFrame>
        <p:nvGraphicFramePr>
          <p:cNvPr id="246802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8469121"/>
              </p:ext>
            </p:extLst>
          </p:nvPr>
        </p:nvGraphicFramePr>
        <p:xfrm>
          <a:off x="3203575" y="5805488"/>
          <a:ext cx="2344738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108" name="Equation" r:id="rId23" imgW="799920" imgH="241200" progId="Equation.DSMT4">
                  <p:embed/>
                </p:oleObj>
              </mc:Choice>
              <mc:Fallback>
                <p:oleObj name="Equation" r:id="rId23" imgW="7999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5805488"/>
                        <a:ext cx="2344738" cy="70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803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306447"/>
              </p:ext>
            </p:extLst>
          </p:nvPr>
        </p:nvGraphicFramePr>
        <p:xfrm>
          <a:off x="1258888" y="5876925"/>
          <a:ext cx="5397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109" name="Equation" r:id="rId25" imgW="190440" imgH="228600" progId="Equation.DSMT4">
                  <p:embed/>
                </p:oleObj>
              </mc:Choice>
              <mc:Fallback>
                <p:oleObj name="Equation" r:id="rId25" imgW="1904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5876925"/>
                        <a:ext cx="53975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673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6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6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46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46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4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46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46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46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6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46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46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46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46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46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46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46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46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787" grpId="0"/>
      <p:bldP spid="246791" grpId="0"/>
      <p:bldP spid="246792" grpId="0"/>
      <p:bldP spid="246793" grpId="0"/>
      <p:bldP spid="246796" grpId="0"/>
      <p:bldP spid="24680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0"/>
            <a:ext cx="8748712" cy="1371600"/>
          </a:xfrm>
        </p:spPr>
        <p:txBody>
          <a:bodyPr/>
          <a:lstStyle/>
          <a:p>
            <a:r>
              <a:rPr lang="zh-CN" altLang="en-US" sz="4000"/>
              <a:t>对于复杂问题如何选择和提取特征？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124744"/>
            <a:ext cx="8229600" cy="5328592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sz="3100" b="1" dirty="0"/>
              <a:t>特征选择（</a:t>
            </a:r>
            <a:r>
              <a:rPr lang="en-US" altLang="zh-CN" b="1" dirty="0"/>
              <a:t>Feature Selection</a:t>
            </a:r>
            <a:r>
              <a:rPr lang="zh-CN" altLang="en-US" b="1" dirty="0"/>
              <a:t>） </a:t>
            </a:r>
            <a:endParaRPr lang="zh-CN" altLang="en-US" sz="3100" b="1" dirty="0"/>
          </a:p>
          <a:p>
            <a:pPr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sz="3100" b="1" dirty="0"/>
              <a:t>	</a:t>
            </a:r>
            <a:r>
              <a:rPr lang="en-US" altLang="zh-CN" sz="3100" b="1" dirty="0"/>
              <a:t>——</a:t>
            </a:r>
            <a:r>
              <a:rPr lang="zh-CN" altLang="en-US" sz="2800" b="1" dirty="0"/>
              <a:t>判断特征对于分类的有效性</a:t>
            </a:r>
          </a:p>
          <a:p>
            <a:pPr lvl="1">
              <a:lnSpc>
                <a:spcPct val="150000"/>
              </a:lnSpc>
            </a:pPr>
            <a:r>
              <a:rPr lang="zh-CN" altLang="en-US" b="1" dirty="0"/>
              <a:t>类别可分性判据 </a:t>
            </a:r>
          </a:p>
          <a:p>
            <a:pPr lvl="1">
              <a:lnSpc>
                <a:spcPct val="150000"/>
              </a:lnSpc>
            </a:pPr>
            <a:r>
              <a:rPr lang="zh-CN" altLang="en-US" b="1" dirty="0"/>
              <a:t>分支定界法</a:t>
            </a:r>
          </a:p>
          <a:p>
            <a:pPr>
              <a:lnSpc>
                <a:spcPct val="150000"/>
              </a:lnSpc>
            </a:pPr>
            <a:r>
              <a:rPr lang="zh-CN" altLang="en-US" sz="3100" b="1" dirty="0"/>
              <a:t>特征提取</a:t>
            </a:r>
          </a:p>
          <a:p>
            <a:pPr lvl="1"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sz="2700" b="1" dirty="0"/>
              <a:t>——</a:t>
            </a:r>
            <a:r>
              <a:rPr lang="zh-CN" altLang="en-US" sz="2700" b="1" dirty="0"/>
              <a:t>根据各维特征间的统计关系，对特征进行变换</a:t>
            </a:r>
          </a:p>
          <a:p>
            <a:pPr lvl="1">
              <a:lnSpc>
                <a:spcPct val="150000"/>
              </a:lnSpc>
            </a:pPr>
            <a:r>
              <a:rPr lang="zh-CN" altLang="en-US" b="1" dirty="0"/>
              <a:t>主成分分析</a:t>
            </a:r>
          </a:p>
          <a:p>
            <a:pPr lvl="1">
              <a:lnSpc>
                <a:spcPct val="150000"/>
              </a:lnSpc>
            </a:pPr>
            <a:r>
              <a:rPr lang="en-US" altLang="zh-CN" b="1" dirty="0"/>
              <a:t>Fisher</a:t>
            </a:r>
            <a:r>
              <a:rPr lang="zh-CN" altLang="en-US" b="1" dirty="0"/>
              <a:t>判别分析</a:t>
            </a:r>
          </a:p>
          <a:p>
            <a:pPr>
              <a:lnSpc>
                <a:spcPct val="150000"/>
              </a:lnSpc>
            </a:pPr>
            <a:endParaRPr lang="zh-CN" altLang="en-US" sz="2000" b="1" dirty="0"/>
          </a:p>
          <a:p>
            <a:pPr>
              <a:lnSpc>
                <a:spcPct val="150000"/>
              </a:lnSpc>
            </a:pPr>
            <a:endParaRPr lang="zh-CN" altLang="en-US" b="1" dirty="0"/>
          </a:p>
          <a:p>
            <a:pPr>
              <a:lnSpc>
                <a:spcPct val="150000"/>
              </a:lnSpc>
            </a:pP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17660700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32656"/>
            <a:ext cx="8229600" cy="990600"/>
          </a:xfrm>
        </p:spPr>
        <p:txBody>
          <a:bodyPr>
            <a:normAutofit/>
          </a:bodyPr>
          <a:lstStyle/>
          <a:p>
            <a:r>
              <a:rPr lang="en-US" altLang="zh-CN" sz="3600" i="1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zh-CN" altLang="en-US" sz="3600" dirty="0">
                <a:latin typeface="Times New Roman" pitchFamily="18" charset="0"/>
                <a:cs typeface="Times New Roman" pitchFamily="18" charset="0"/>
              </a:rPr>
              <a:t>个类别向</a:t>
            </a:r>
            <a:r>
              <a:rPr lang="en-US" altLang="zh-CN" sz="3600" i="1" dirty="0">
                <a:latin typeface="Times New Roman" pitchFamily="18" charset="0"/>
                <a:cs typeface="Times New Roman" pitchFamily="18" charset="0"/>
              </a:rPr>
              <a:t>d’</a:t>
            </a:r>
            <a:r>
              <a:rPr lang="zh-CN" altLang="en-US" sz="3600" dirty="0">
                <a:latin typeface="Times New Roman" pitchFamily="18" charset="0"/>
                <a:cs typeface="Times New Roman" pitchFamily="18" charset="0"/>
              </a:rPr>
              <a:t>个方向投影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——</a:t>
            </a:r>
            <a:r>
              <a:rPr lang="en-US" altLang="zh-CN" sz="3600" dirty="0"/>
              <a:t>FDA</a:t>
            </a:r>
            <a:r>
              <a:rPr lang="zh-CN" altLang="en-US" sz="3600" dirty="0"/>
              <a:t>算法</a:t>
            </a:r>
            <a:endParaRPr lang="en-US" altLang="zh-CN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48768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将</a:t>
            </a:r>
            <a:r>
              <a:rPr lang="en-US" altLang="zh-CN" sz="2400" b="1" dirty="0"/>
              <a:t>d</a:t>
            </a:r>
            <a:r>
              <a:rPr lang="zh-CN" altLang="en-US" sz="2400" b="1" dirty="0"/>
              <a:t>维特征降为</a:t>
            </a:r>
            <a:r>
              <a:rPr lang="en-US" altLang="zh-CN" sz="2400" b="1" dirty="0"/>
              <a:t>d’</a:t>
            </a:r>
            <a:r>
              <a:rPr lang="zh-CN" altLang="en-US" sz="2400" b="1" dirty="0"/>
              <a:t>维特征，使降维后的样本具有最大可分性</a:t>
            </a:r>
          </a:p>
          <a:p>
            <a:pPr>
              <a:lnSpc>
                <a:spcPct val="150000"/>
              </a:lnSpc>
            </a:pPr>
            <a:endParaRPr lang="en-US" altLang="zh-CN" sz="2400" b="1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4566223"/>
              </p:ext>
            </p:extLst>
          </p:nvPr>
        </p:nvGraphicFramePr>
        <p:xfrm>
          <a:off x="1686643" y="1700808"/>
          <a:ext cx="5981701" cy="1144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15" name="Equation" r:id="rId3" imgW="2298600" imgH="431640" progId="Equation.DSMT4">
                  <p:embed/>
                </p:oleObj>
              </mc:Choice>
              <mc:Fallback>
                <p:oleObj name="Equation" r:id="rId3" imgW="2298600" imgH="43164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6643" y="1700808"/>
                        <a:ext cx="5981701" cy="114483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457200" y="2872680"/>
            <a:ext cx="8229600" cy="36526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rgbClr val="002060"/>
              </a:buClr>
              <a:buSzPct val="80000"/>
              <a:buFont typeface="Wingdings" pitchFamily="2" charset="2"/>
              <a:buChar char="p"/>
              <a:defRPr sz="2800" kern="1200">
                <a:solidFill>
                  <a:schemeClr val="tx1"/>
                </a:solidFill>
                <a:latin typeface="+mj-lt"/>
                <a:ea typeface="宋体" pitchFamily="2" charset="-122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rgbClr val="002060"/>
              </a:buClr>
              <a:buSzPct val="80000"/>
              <a:buFont typeface="Wingdings" pitchFamily="2" charset="2"/>
              <a:buChar char="Ø"/>
              <a:defRPr sz="2400" kern="1200">
                <a:solidFill>
                  <a:schemeClr val="tx1"/>
                </a:solidFill>
                <a:latin typeface="+mj-lt"/>
                <a:ea typeface="宋体" pitchFamily="2" charset="-122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rgbClr val="002060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宋体" pitchFamily="2" charset="-122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rgbClr val="002060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宋体" pitchFamily="2" charset="-122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j-lt"/>
                <a:ea typeface="宋体" pitchFamily="2" charset="-122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lnSpc>
                <a:spcPct val="150000"/>
              </a:lnSpc>
              <a:buFont typeface="Wingdings" pitchFamily="2" charset="2"/>
              <a:buAutoNum type="arabicPeriod"/>
            </a:pP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计算类内散布矩阵</a:t>
            </a:r>
            <a:r>
              <a:rPr lang="en-US" altLang="zh-CN" b="1" dirty="0" err="1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b="1" baseline="-25000" dirty="0" err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和类间散度矩阵</a:t>
            </a:r>
            <a:r>
              <a:rPr lang="en-US" altLang="zh-CN" b="1" dirty="0" err="1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b="1" baseline="-25000" dirty="0" err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；</a:t>
            </a:r>
          </a:p>
          <a:p>
            <a:pPr marL="571500" indent="-571500">
              <a:lnSpc>
                <a:spcPct val="150000"/>
              </a:lnSpc>
              <a:buFont typeface="Wingdings" pitchFamily="2" charset="2"/>
              <a:buAutoNum type="arabicPeriod"/>
            </a:pP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计算</a:t>
            </a: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b="1" baseline="-25000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b="1" baseline="30000" dirty="0"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b="1" baseline="-25000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的特征值和特征矢量；</a:t>
            </a:r>
          </a:p>
          <a:p>
            <a:pPr marL="571500" indent="-571500">
              <a:lnSpc>
                <a:spcPct val="150000"/>
              </a:lnSpc>
              <a:buFont typeface="Wingdings" pitchFamily="2" charset="2"/>
              <a:buAutoNum type="arabicPeriod"/>
            </a:pP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选择前</a:t>
            </a: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d’</a:t>
            </a: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个特征矢量作为列矢量成变换矩阵</a:t>
            </a:r>
            <a:endParaRPr lang="en-US" altLang="zh-CN" b="1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                   E=[w</a:t>
            </a:r>
            <a:r>
              <a:rPr lang="en-US" altLang="zh-CN" b="1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, w</a:t>
            </a:r>
            <a:r>
              <a:rPr lang="en-US" altLang="zh-CN" b="1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, …, w</a:t>
            </a:r>
            <a:r>
              <a:rPr lang="en-US" altLang="zh-CN" b="1" baseline="-25000" dirty="0">
                <a:latin typeface="Times New Roman" pitchFamily="18" charset="0"/>
                <a:cs typeface="Times New Roman" pitchFamily="18" charset="0"/>
              </a:rPr>
              <a:t>c-1</a:t>
            </a: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]</a:t>
            </a: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；</a:t>
            </a:r>
          </a:p>
          <a:p>
            <a:pPr marL="571500" indent="-571500">
              <a:lnSpc>
                <a:spcPct val="150000"/>
              </a:lnSpc>
              <a:buFont typeface="+mj-lt"/>
              <a:buAutoNum type="arabicPeriod" startAt="4"/>
            </a:pP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每一个输入的</a:t>
            </a: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维特征矢量</a:t>
            </a: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可以转换为</a:t>
            </a:r>
            <a:r>
              <a:rPr lang="en-US" altLang="zh-CN" i="1" dirty="0">
                <a:latin typeface="Times New Roman" pitchFamily="18" charset="0"/>
                <a:cs typeface="Times New Roman" pitchFamily="18" charset="0"/>
              </a:rPr>
              <a:t>d’</a:t>
            </a: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维的新特征矢量</a:t>
            </a: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x’ = </a:t>
            </a:r>
            <a:r>
              <a:rPr lang="en-US" altLang="zh-CN" b="1" dirty="0" err="1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b="1" baseline="30000" dirty="0" err="1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b="1" dirty="0" err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zh-CN" altLang="en-US" b="1" dirty="0">
                <a:latin typeface="Times New Roman" pitchFamily="18" charset="0"/>
                <a:cs typeface="Times New Roman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9082564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0882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1619250" y="1484313"/>
          <a:ext cx="5976938" cy="439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92" name="Image" r:id="rId3" imgW="6057143" imgH="4685714" progId="Photoshop.Image.7">
                  <p:embed/>
                </p:oleObj>
              </mc:Choice>
              <mc:Fallback>
                <p:oleObj name="Image" r:id="rId3" imgW="6057143" imgH="4685714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1484313"/>
                        <a:ext cx="5976938" cy="439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0883" name="Group 3"/>
          <p:cNvGrpSpPr>
            <a:grpSpLocks/>
          </p:cNvGrpSpPr>
          <p:nvPr/>
        </p:nvGrpSpPr>
        <p:grpSpPr bwMode="auto">
          <a:xfrm>
            <a:off x="2555875" y="1917700"/>
            <a:ext cx="4933950" cy="3959225"/>
            <a:chOff x="1610" y="1298"/>
            <a:chExt cx="3108" cy="2494"/>
          </a:xfrm>
        </p:grpSpPr>
        <p:sp>
          <p:nvSpPr>
            <p:cNvPr id="250884" name="Line 4"/>
            <p:cNvSpPr>
              <a:spLocks noChangeShapeType="1"/>
            </p:cNvSpPr>
            <p:nvPr/>
          </p:nvSpPr>
          <p:spPr bwMode="auto">
            <a:xfrm flipH="1">
              <a:off x="4270" y="1953"/>
              <a:ext cx="183" cy="28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0885" name="Line 5"/>
            <p:cNvSpPr>
              <a:spLocks noChangeShapeType="1"/>
            </p:cNvSpPr>
            <p:nvPr/>
          </p:nvSpPr>
          <p:spPr bwMode="auto">
            <a:xfrm>
              <a:off x="3488" y="3158"/>
              <a:ext cx="162" cy="107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0886" name="Line 6"/>
            <p:cNvSpPr>
              <a:spLocks noChangeShapeType="1"/>
            </p:cNvSpPr>
            <p:nvPr/>
          </p:nvSpPr>
          <p:spPr bwMode="auto">
            <a:xfrm>
              <a:off x="3345" y="3392"/>
              <a:ext cx="162" cy="106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0887" name="Line 7"/>
            <p:cNvSpPr>
              <a:spLocks noChangeShapeType="1"/>
            </p:cNvSpPr>
            <p:nvPr/>
          </p:nvSpPr>
          <p:spPr bwMode="auto">
            <a:xfrm>
              <a:off x="3466" y="1298"/>
              <a:ext cx="972" cy="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0888" name="Line 8"/>
            <p:cNvSpPr>
              <a:spLocks noChangeShapeType="1"/>
            </p:cNvSpPr>
            <p:nvPr/>
          </p:nvSpPr>
          <p:spPr bwMode="auto">
            <a:xfrm>
              <a:off x="3390" y="1657"/>
              <a:ext cx="875" cy="5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0889" name="Line 9"/>
            <p:cNvSpPr>
              <a:spLocks noChangeShapeType="1"/>
            </p:cNvSpPr>
            <p:nvPr/>
          </p:nvSpPr>
          <p:spPr bwMode="auto">
            <a:xfrm>
              <a:off x="4246" y="1648"/>
              <a:ext cx="278" cy="191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0890" name="Line 10"/>
            <p:cNvSpPr>
              <a:spLocks noChangeShapeType="1"/>
            </p:cNvSpPr>
            <p:nvPr/>
          </p:nvSpPr>
          <p:spPr bwMode="auto">
            <a:xfrm>
              <a:off x="4440" y="1315"/>
              <a:ext cx="278" cy="191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0891" name="Line 11"/>
            <p:cNvSpPr>
              <a:spLocks noChangeShapeType="1"/>
            </p:cNvSpPr>
            <p:nvPr/>
          </p:nvSpPr>
          <p:spPr bwMode="auto">
            <a:xfrm flipV="1">
              <a:off x="4515" y="1502"/>
              <a:ext cx="201" cy="335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0892" name="Line 12"/>
            <p:cNvSpPr>
              <a:spLocks noChangeShapeType="1"/>
            </p:cNvSpPr>
            <p:nvPr/>
          </p:nvSpPr>
          <p:spPr bwMode="auto">
            <a:xfrm flipV="1">
              <a:off x="3502" y="3259"/>
              <a:ext cx="139" cy="230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0893" name="Line 13"/>
            <p:cNvSpPr>
              <a:spLocks noChangeShapeType="1"/>
            </p:cNvSpPr>
            <p:nvPr/>
          </p:nvSpPr>
          <p:spPr bwMode="auto">
            <a:xfrm flipH="1">
              <a:off x="2101" y="3198"/>
              <a:ext cx="1275" cy="402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0894" name="Line 14"/>
            <p:cNvSpPr>
              <a:spLocks noChangeShapeType="1"/>
            </p:cNvSpPr>
            <p:nvPr/>
          </p:nvSpPr>
          <p:spPr bwMode="auto">
            <a:xfrm flipH="1">
              <a:off x="2137" y="3380"/>
              <a:ext cx="1332" cy="412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0895" name="Line 15"/>
            <p:cNvSpPr>
              <a:spLocks noChangeShapeType="1"/>
            </p:cNvSpPr>
            <p:nvPr/>
          </p:nvSpPr>
          <p:spPr bwMode="auto">
            <a:xfrm>
              <a:off x="2090" y="3594"/>
              <a:ext cx="55" cy="198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0896" name="Line 16"/>
            <p:cNvSpPr>
              <a:spLocks noChangeShapeType="1"/>
            </p:cNvSpPr>
            <p:nvPr/>
          </p:nvSpPr>
          <p:spPr bwMode="auto">
            <a:xfrm flipH="1">
              <a:off x="1706" y="1648"/>
              <a:ext cx="1763" cy="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0897" name="Line 17"/>
            <p:cNvSpPr>
              <a:spLocks noChangeShapeType="1"/>
            </p:cNvSpPr>
            <p:nvPr/>
          </p:nvSpPr>
          <p:spPr bwMode="auto">
            <a:xfrm flipH="1">
              <a:off x="1614" y="1321"/>
              <a:ext cx="1734" cy="5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0898" name="Line 18"/>
            <p:cNvSpPr>
              <a:spLocks noChangeShapeType="1"/>
            </p:cNvSpPr>
            <p:nvPr/>
          </p:nvSpPr>
          <p:spPr bwMode="auto">
            <a:xfrm>
              <a:off x="1610" y="1876"/>
              <a:ext cx="97" cy="32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0899" name="Line 19"/>
            <p:cNvSpPr>
              <a:spLocks noChangeShapeType="1"/>
            </p:cNvSpPr>
            <p:nvPr/>
          </p:nvSpPr>
          <p:spPr bwMode="auto">
            <a:xfrm flipH="1">
              <a:off x="1683" y="1307"/>
              <a:ext cx="2562" cy="812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0900" name="Line 20"/>
            <p:cNvSpPr>
              <a:spLocks noChangeShapeType="1"/>
            </p:cNvSpPr>
            <p:nvPr/>
          </p:nvSpPr>
          <p:spPr bwMode="auto">
            <a:xfrm flipH="1">
              <a:off x="1775" y="1655"/>
              <a:ext cx="2651" cy="844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0901" name="Line 21"/>
            <p:cNvSpPr>
              <a:spLocks noChangeShapeType="1"/>
            </p:cNvSpPr>
            <p:nvPr/>
          </p:nvSpPr>
          <p:spPr bwMode="auto">
            <a:xfrm>
              <a:off x="1683" y="2116"/>
              <a:ext cx="99" cy="379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50902" name="Rectangle 2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3</a:t>
            </a:r>
            <a:r>
              <a:rPr lang="zh-CN" altLang="en-US" b="1" dirty="0"/>
              <a:t>类问题</a:t>
            </a:r>
            <a:r>
              <a:rPr lang="en-US" altLang="zh-CN" b="1" dirty="0"/>
              <a:t>FDA</a:t>
            </a:r>
          </a:p>
        </p:txBody>
      </p:sp>
    </p:spTree>
    <p:extLst>
      <p:ext uri="{BB962C8B-B14F-4D97-AF65-F5344CB8AC3E}">
        <p14:creationId xmlns:p14="http://schemas.microsoft.com/office/powerpoint/2010/main" val="245770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04664"/>
            <a:ext cx="8229600" cy="990600"/>
          </a:xfrm>
        </p:spPr>
        <p:txBody>
          <a:bodyPr/>
          <a:lstStyle/>
          <a:p>
            <a:r>
              <a:rPr lang="en-US" altLang="zh-CN" dirty="0"/>
              <a:t>FDA</a:t>
            </a:r>
            <a:r>
              <a:rPr lang="zh-CN" altLang="en-US" dirty="0"/>
              <a:t>的讨论</a:t>
            </a:r>
          </a:p>
        </p:txBody>
      </p:sp>
      <p:sp>
        <p:nvSpPr>
          <p:cNvPr id="251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60512"/>
            <a:ext cx="8229600" cy="48768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经</a:t>
            </a:r>
            <a:r>
              <a:rPr lang="en-US" altLang="zh-CN" b="1" dirty="0"/>
              <a:t>FDA</a:t>
            </a:r>
            <a:r>
              <a:rPr lang="zh-CN" altLang="en-US" b="1" dirty="0"/>
              <a:t>变换后，新的坐标系不正交；</a:t>
            </a:r>
            <a:endParaRPr lang="en-US" altLang="zh-CN" b="1" dirty="0"/>
          </a:p>
          <a:p>
            <a:pPr lvl="1">
              <a:lnSpc>
                <a:spcPct val="150000"/>
              </a:lnSpc>
            </a:pPr>
            <a:r>
              <a:rPr lang="en-US" altLang="zh-CN" b="1" dirty="0"/>
              <a:t>           </a:t>
            </a:r>
            <a:r>
              <a:rPr lang="zh-CN" altLang="en-US" b="1" dirty="0"/>
              <a:t>不是对称阵，特征矢量不具正交性，变换后，</a:t>
            </a:r>
            <a:r>
              <a:rPr lang="zh-CN" altLang="zh-CN" b="1" dirty="0"/>
              <a:t>特征之间</a:t>
            </a:r>
            <a:r>
              <a:rPr lang="zh-CN" altLang="en-US" b="1" dirty="0"/>
              <a:t>仍</a:t>
            </a:r>
            <a:r>
              <a:rPr lang="zh-CN" altLang="zh-CN" b="1" dirty="0"/>
              <a:t>具有一定相关性</a:t>
            </a:r>
            <a:endParaRPr lang="zh-CN" altLang="en-US" b="1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只有当样本数足够多时，才能够保证类内散度矩阵</a:t>
            </a:r>
            <a:r>
              <a:rPr lang="en-US" altLang="zh-CN" sz="2400" b="1" dirty="0" err="1"/>
              <a:t>S</a:t>
            </a:r>
            <a:r>
              <a:rPr lang="en-US" altLang="zh-CN" sz="2400" b="1" baseline="-25000" dirty="0" err="1"/>
              <a:t>w</a:t>
            </a:r>
            <a:r>
              <a:rPr lang="zh-CN" altLang="en-US" b="1" dirty="0"/>
              <a:t>为非奇异矩阵。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新坐标维数最多为</a:t>
            </a:r>
            <a:r>
              <a:rPr lang="en-US" altLang="zh-CN" b="1" dirty="0"/>
              <a:t>c-1</a:t>
            </a:r>
            <a:r>
              <a:rPr lang="zh-CN" altLang="en-US" b="1" dirty="0"/>
              <a:t>，</a:t>
            </a:r>
            <a:r>
              <a:rPr lang="en-US" altLang="zh-CN" b="1" dirty="0"/>
              <a:t>c</a:t>
            </a:r>
            <a:r>
              <a:rPr lang="zh-CN" altLang="en-US" b="1" dirty="0"/>
              <a:t>为类别数；</a:t>
            </a:r>
            <a:endParaRPr lang="en-US" altLang="zh-CN" b="1" dirty="0"/>
          </a:p>
          <a:p>
            <a:pPr lvl="1">
              <a:lnSpc>
                <a:spcPct val="150000"/>
              </a:lnSpc>
            </a:pPr>
            <a:r>
              <a:rPr lang="en-US" altLang="zh-CN" b="1" dirty="0"/>
              <a:t>           </a:t>
            </a:r>
            <a:r>
              <a:rPr lang="zh-CN" altLang="en-US" b="1" dirty="0"/>
              <a:t>至多存在</a:t>
            </a:r>
            <a:r>
              <a:rPr lang="en-US" altLang="zh-CN" b="1" dirty="0"/>
              <a:t>c-1</a:t>
            </a:r>
            <a:r>
              <a:rPr lang="zh-CN" altLang="en-US" b="1" dirty="0"/>
              <a:t>个大于</a:t>
            </a:r>
            <a:r>
              <a:rPr lang="en-US" altLang="zh-CN" b="1" dirty="0"/>
              <a:t>0</a:t>
            </a:r>
            <a:r>
              <a:rPr lang="zh-CN" altLang="en-US" b="1" dirty="0"/>
              <a:t>的特征值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024097"/>
              </p:ext>
            </p:extLst>
          </p:nvPr>
        </p:nvGraphicFramePr>
        <p:xfrm>
          <a:off x="1115616" y="2132856"/>
          <a:ext cx="864096" cy="543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77" name="Equation" r:id="rId4" imgW="330057" imgH="215806" progId="Equation.DSMT4">
                  <p:embed/>
                </p:oleObj>
              </mc:Choice>
              <mc:Fallback>
                <p:oleObj name="Equation" r:id="rId4" imgW="330057" imgH="215806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2132856"/>
                        <a:ext cx="864096" cy="54314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0393769"/>
              </p:ext>
            </p:extLst>
          </p:nvPr>
        </p:nvGraphicFramePr>
        <p:xfrm>
          <a:off x="1115616" y="5406355"/>
          <a:ext cx="86360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78" name="Equation" r:id="rId6" imgW="330057" imgH="215806" progId="Equation.DSMT4">
                  <p:embed/>
                </p:oleObj>
              </mc:Choice>
              <mc:Fallback>
                <p:oleObj name="Equation" r:id="rId6" imgW="330057" imgH="215806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5406355"/>
                        <a:ext cx="863600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04053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04664"/>
            <a:ext cx="8229600" cy="990600"/>
          </a:xfrm>
        </p:spPr>
        <p:txBody>
          <a:bodyPr/>
          <a:lstStyle/>
          <a:p>
            <a:r>
              <a:rPr lang="en-US" altLang="zh-CN" dirty="0"/>
              <a:t>FDA</a:t>
            </a:r>
            <a:r>
              <a:rPr lang="en-US" altLang="zh-CN" sz="3200" dirty="0"/>
              <a:t>——</a:t>
            </a:r>
            <a:r>
              <a:rPr lang="zh-CN" altLang="en-US" sz="3200" dirty="0"/>
              <a:t>作为线性分类器学习方法</a:t>
            </a:r>
          </a:p>
        </p:txBody>
      </p:sp>
      <p:sp>
        <p:nvSpPr>
          <p:cNvPr id="251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60512"/>
            <a:ext cx="8229600" cy="48768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/>
              <a:t>找到使得两个类别样本可分性最强的投影方向</a:t>
            </a:r>
            <a:r>
              <a:rPr lang="en-US" altLang="zh-CN" dirty="0"/>
              <a:t>w</a:t>
            </a:r>
            <a:r>
              <a:rPr lang="zh-CN" altLang="en-US" b="1" dirty="0"/>
              <a:t>；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zh-CN" dirty="0"/>
              <a:t>将所有的训练样本和待识别样本变换为</a:t>
            </a:r>
            <a:r>
              <a:rPr lang="en-US" altLang="zh-CN" dirty="0"/>
              <a:t>1</a:t>
            </a:r>
            <a:r>
              <a:rPr lang="zh-CN" altLang="zh-CN" dirty="0"/>
              <a:t>维特征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zh-CN" dirty="0"/>
              <a:t>设定一个合适的阈值</a:t>
            </a:r>
            <a:r>
              <a:rPr lang="en-US" altLang="zh-CN" dirty="0"/>
              <a:t>         </a:t>
            </a:r>
            <a:r>
              <a:rPr lang="zh-CN" altLang="en-US" dirty="0"/>
              <a:t>进行分类</a:t>
            </a:r>
            <a:endParaRPr lang="en-US" altLang="zh-CN" b="1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686642"/>
              </p:ext>
            </p:extLst>
          </p:nvPr>
        </p:nvGraphicFramePr>
        <p:xfrm>
          <a:off x="4067944" y="2924944"/>
          <a:ext cx="720080" cy="5539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79" name="Equation" r:id="rId4" imgW="253890" imgH="190417" progId="Equation.DSMT4">
                  <p:embed/>
                </p:oleObj>
              </mc:Choice>
              <mc:Fallback>
                <p:oleObj name="Equation" r:id="rId4" imgW="253890" imgH="190417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944" y="2924944"/>
                        <a:ext cx="720080" cy="55390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6567146"/>
              </p:ext>
            </p:extLst>
          </p:nvPr>
        </p:nvGraphicFramePr>
        <p:xfrm>
          <a:off x="7956376" y="2032834"/>
          <a:ext cx="864096" cy="691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80" name="Equation" r:id="rId6" imgW="253800" imgH="203040" progId="Equation.DSMT4">
                  <p:embed/>
                </p:oleObj>
              </mc:Choice>
              <mc:Fallback>
                <p:oleObj name="Equation" r:id="rId6" imgW="2538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56376" y="2032834"/>
                        <a:ext cx="864096" cy="6912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1764149"/>
              </p:ext>
            </p:extLst>
          </p:nvPr>
        </p:nvGraphicFramePr>
        <p:xfrm>
          <a:off x="2627784" y="3501008"/>
          <a:ext cx="3422016" cy="1224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81" name="Equation" r:id="rId8" imgW="1168400" imgH="419100" progId="Equation.DSMT4">
                  <p:embed/>
                </p:oleObj>
              </mc:Choice>
              <mc:Fallback>
                <p:oleObj name="Equation" r:id="rId8" imgW="1168400" imgH="4191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3501008"/>
                        <a:ext cx="3422016" cy="122413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9064250"/>
              </p:ext>
            </p:extLst>
          </p:nvPr>
        </p:nvGraphicFramePr>
        <p:xfrm>
          <a:off x="2051720" y="4941168"/>
          <a:ext cx="4924365" cy="1224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82" name="Equation" r:id="rId10" imgW="1676400" imgH="419100" progId="Equation.DSMT4">
                  <p:embed/>
                </p:oleObj>
              </mc:Choice>
              <mc:Fallback>
                <p:oleObj name="Equation" r:id="rId10" imgW="1676400" imgH="4191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4941168"/>
                        <a:ext cx="4924365" cy="122413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4248471" y="6237312"/>
            <a:ext cx="4493538" cy="46166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zh-CN" altLang="zh-CN" sz="2400" b="1" dirty="0">
                <a:latin typeface="仿宋_GB2312" pitchFamily="49" charset="-122"/>
                <a:ea typeface="仿宋_GB2312" pitchFamily="49" charset="-122"/>
              </a:rPr>
              <a:t>阈值</a:t>
            </a:r>
            <a:r>
              <a:rPr lang="zh-CN" altLang="en-US" sz="2400" b="1" dirty="0">
                <a:latin typeface="仿宋_GB2312" pitchFamily="49" charset="-122"/>
                <a:ea typeface="仿宋_GB2312" pitchFamily="49" charset="-122"/>
              </a:rPr>
              <a:t>如何确定？</a:t>
            </a:r>
            <a:r>
              <a:rPr lang="en-US" altLang="zh-CN" sz="2400" b="1" dirty="0">
                <a:latin typeface="仿宋_GB2312" pitchFamily="49" charset="-122"/>
                <a:ea typeface="仿宋_GB2312" pitchFamily="49" charset="-122"/>
              </a:rPr>
              <a:t>——</a:t>
            </a:r>
            <a:r>
              <a:rPr lang="zh-CN" altLang="en-US" sz="2400" b="1" dirty="0">
                <a:latin typeface="仿宋_GB2312" pitchFamily="49" charset="-122"/>
                <a:ea typeface="仿宋_GB2312" pitchFamily="49" charset="-122"/>
              </a:rPr>
              <a:t>贝叶斯决策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4248471" y="5877272"/>
            <a:ext cx="46754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9678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3183"/>
            <a:ext cx="8229600" cy="1371601"/>
          </a:xfrm>
        </p:spPr>
        <p:txBody>
          <a:bodyPr/>
          <a:lstStyle/>
          <a:p>
            <a:r>
              <a:rPr lang="zh-CN" altLang="en-US" dirty="0"/>
              <a:t>成分分析的其它方法</a:t>
            </a:r>
            <a:endParaRPr lang="zh-CN" altLang="en-US" sz="4200" dirty="0"/>
          </a:p>
        </p:txBody>
      </p:sp>
      <p:sp>
        <p:nvSpPr>
          <p:cNvPr id="281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84437"/>
            <a:ext cx="8229600" cy="5184923"/>
          </a:xfrm>
        </p:spPr>
        <p:txBody>
          <a:bodyPr>
            <a:normAutofit/>
          </a:bodyPr>
          <a:lstStyle/>
          <a:p>
            <a:pPr marL="0" indent="0">
              <a:lnSpc>
                <a:spcPct val="112000"/>
              </a:lnSpc>
              <a:buNone/>
            </a:pP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统计学方法：</a:t>
            </a:r>
            <a:endParaRPr lang="en-US" altLang="zh-CN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12000"/>
              </a:lnSpc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独立成分分析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 ICA, Independent Component Analysis )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12000"/>
              </a:lnSpc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多维尺度变换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(MDS, Multidimensional Scaling)</a:t>
            </a:r>
          </a:p>
          <a:p>
            <a:pPr marL="0" indent="0">
              <a:lnSpc>
                <a:spcPct val="112000"/>
              </a:lnSpc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典型相关分析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(CCA, Canonical Correlation Analysis)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12000"/>
              </a:lnSpc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偏最小二乘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(PLS, Partial Least Square)</a:t>
            </a:r>
          </a:p>
          <a:p>
            <a:pPr marL="0" indent="0">
              <a:lnSpc>
                <a:spcPct val="112000"/>
              </a:lnSpc>
              <a:buNone/>
            </a:pP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核方法：</a:t>
            </a:r>
            <a:endParaRPr lang="en-US" altLang="zh-CN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12000"/>
              </a:lnSpc>
              <a:buNone/>
            </a:pP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引入核函数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，将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线性方法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推广为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非线性方法；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12000"/>
              </a:lnSpc>
              <a:buNone/>
            </a:pP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流形学习（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Manifold Learning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endParaRPr lang="en-US" altLang="zh-CN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12000"/>
              </a:lnSpc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非线性流形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在局部用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线性流形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近似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Isomap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Locally Linear Embedding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LLE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630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8777" y="2204864"/>
            <a:ext cx="5034793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774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正态分布</a:t>
            </a:r>
          </a:p>
        </p:txBody>
      </p:sp>
      <p:graphicFrame>
        <p:nvGraphicFramePr>
          <p:cNvPr id="287752" name="Object 8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1701356"/>
              </p:ext>
            </p:extLst>
          </p:nvPr>
        </p:nvGraphicFramePr>
        <p:xfrm>
          <a:off x="4221166" y="3501058"/>
          <a:ext cx="4455290" cy="1080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53" name="Equation" r:id="rId4" imgW="2095200" imgH="507960" progId="Equation.DSMT4">
                  <p:embed/>
                </p:oleObj>
              </mc:Choice>
              <mc:Fallback>
                <p:oleObj name="Equation" r:id="rId4" imgW="209520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1166" y="3501058"/>
                        <a:ext cx="4455290" cy="10800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748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557338"/>
            <a:ext cx="7080250" cy="577850"/>
          </a:xfrm>
          <a:noFill/>
          <a:ln/>
        </p:spPr>
        <p:txBody>
          <a:bodyPr/>
          <a:lstStyle/>
          <a:p>
            <a:r>
              <a:rPr lang="zh-CN" altLang="en-US" sz="2800">
                <a:latin typeface="宋体" pitchFamily="2" charset="-122"/>
                <a:ea typeface="宋体" pitchFamily="2" charset="-122"/>
              </a:rPr>
              <a:t>单变量正态分布密度函数（高斯分布）： </a:t>
            </a:r>
          </a:p>
        </p:txBody>
      </p:sp>
      <p:sp>
        <p:nvSpPr>
          <p:cNvPr id="287749" name="Rectangle 5"/>
          <p:cNvSpPr>
            <a:spLocks noChangeArrowheads="1"/>
          </p:cNvSpPr>
          <p:nvPr/>
        </p:nvSpPr>
        <p:spPr bwMode="auto">
          <a:xfrm>
            <a:off x="0" y="300144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87750" name="Rectangle 6"/>
          <p:cNvSpPr>
            <a:spLocks noChangeArrowheads="1"/>
          </p:cNvSpPr>
          <p:nvPr/>
        </p:nvSpPr>
        <p:spPr bwMode="auto">
          <a:xfrm>
            <a:off x="0" y="30157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8775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28775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3639495"/>
              </p:ext>
            </p:extLst>
          </p:nvPr>
        </p:nvGraphicFramePr>
        <p:xfrm>
          <a:off x="4211960" y="2417063"/>
          <a:ext cx="3096344" cy="783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54" name="Equation" r:id="rId6" imgW="1104840" imgH="279360" progId="Equation.DSMT4">
                  <p:embed/>
                </p:oleObj>
              </mc:Choice>
              <mc:Fallback>
                <p:oleObj name="Equation" r:id="rId6" imgW="1104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960" y="2417063"/>
                        <a:ext cx="3096344" cy="783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8753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1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zh-CN" altLang="en-US"/>
              <a:t>多元正态分布函数</a:t>
            </a:r>
          </a:p>
        </p:txBody>
      </p:sp>
      <p:graphicFrame>
        <p:nvGraphicFramePr>
          <p:cNvPr id="288770" name="Object 2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317225179"/>
              </p:ext>
            </p:extLst>
          </p:nvPr>
        </p:nvGraphicFramePr>
        <p:xfrm>
          <a:off x="5759698" y="368622"/>
          <a:ext cx="3492822" cy="2700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98" name="Image" r:id="rId3" imgW="5663492" imgH="4596825" progId="Photoshop.Image.7">
                  <p:embed/>
                </p:oleObj>
              </mc:Choice>
              <mc:Fallback>
                <p:oleObj name="Image" r:id="rId3" imgW="5663492" imgH="4596825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9698" y="368622"/>
                        <a:ext cx="3492822" cy="2700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77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8630411"/>
              </p:ext>
            </p:extLst>
          </p:nvPr>
        </p:nvGraphicFramePr>
        <p:xfrm>
          <a:off x="467544" y="3861048"/>
          <a:ext cx="4046537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99" name="Equation" r:id="rId5" imgW="1866600" imgH="279360" progId="Equation.DSMT4">
                  <p:embed/>
                </p:oleObj>
              </mc:Choice>
              <mc:Fallback>
                <p:oleObj name="Equation" r:id="rId5" imgW="186660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3861048"/>
                        <a:ext cx="4046537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77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9791845"/>
              </p:ext>
            </p:extLst>
          </p:nvPr>
        </p:nvGraphicFramePr>
        <p:xfrm>
          <a:off x="395536" y="5085184"/>
          <a:ext cx="8588375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000" name="Equation" r:id="rId7" imgW="3962160" imgH="330120" progId="Equation.DSMT4">
                  <p:embed/>
                </p:oleObj>
              </mc:Choice>
              <mc:Fallback>
                <p:oleObj name="Equation" r:id="rId7" imgW="3962160" imgH="330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5085184"/>
                        <a:ext cx="8588375" cy="71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77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2260502"/>
              </p:ext>
            </p:extLst>
          </p:nvPr>
        </p:nvGraphicFramePr>
        <p:xfrm>
          <a:off x="1403648" y="4509120"/>
          <a:ext cx="1657350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001" name="Equation" r:id="rId9" imgW="698400" imgH="253800" progId="Equation.DSMT4">
                  <p:embed/>
                </p:oleObj>
              </mc:Choice>
              <mc:Fallback>
                <p:oleObj name="Equation" r:id="rId9" imgW="69840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4509120"/>
                        <a:ext cx="1657350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77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6470911"/>
              </p:ext>
            </p:extLst>
          </p:nvPr>
        </p:nvGraphicFramePr>
        <p:xfrm>
          <a:off x="2339752" y="5805264"/>
          <a:ext cx="3433762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002" name="Equation" r:id="rId11" imgW="1663560" imgH="304560" progId="Equation.DSMT4">
                  <p:embed/>
                </p:oleObj>
              </mc:Choice>
              <mc:Fallback>
                <p:oleObj name="Equation" r:id="rId11" imgW="1663560" imgH="304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5805264"/>
                        <a:ext cx="3433762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77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9557152"/>
              </p:ext>
            </p:extLst>
          </p:nvPr>
        </p:nvGraphicFramePr>
        <p:xfrm>
          <a:off x="539552" y="1916832"/>
          <a:ext cx="2447925" cy="60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003" name="Equation" r:id="rId13" imgW="1028520" imgH="253800" progId="Equation.DSMT4">
                  <p:embed/>
                </p:oleObj>
              </mc:Choice>
              <mc:Fallback>
                <p:oleObj name="Equation" r:id="rId13" imgW="102852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1916832"/>
                        <a:ext cx="2447925" cy="604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777" name="Object 9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5149746"/>
              </p:ext>
            </p:extLst>
          </p:nvPr>
        </p:nvGraphicFramePr>
        <p:xfrm>
          <a:off x="467543" y="2636912"/>
          <a:ext cx="6313965" cy="10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004" name="Equation" r:id="rId15" imgW="3022560" imgH="482400" progId="Equation.DSMT4">
                  <p:embed/>
                </p:oleObj>
              </mc:Choice>
              <mc:Fallback>
                <p:oleObj name="Equation" r:id="rId15" imgW="302256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3" y="2636912"/>
                        <a:ext cx="6313965" cy="1008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8917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2165350"/>
            <a:ext cx="4752975" cy="469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9804" name="Rectangle 12"/>
          <p:cNvSpPr>
            <a:spLocks noGrp="1" noChangeArrowheads="1"/>
          </p:cNvSpPr>
          <p:nvPr>
            <p:ph type="title"/>
          </p:nvPr>
        </p:nvSpPr>
        <p:spPr>
          <a:xfrm>
            <a:off x="179512" y="422176"/>
            <a:ext cx="8229600" cy="990600"/>
          </a:xfrm>
          <a:noFill/>
          <a:ln/>
        </p:spPr>
        <p:txBody>
          <a:bodyPr/>
          <a:lstStyle/>
          <a:p>
            <a:r>
              <a:rPr lang="zh-CN" altLang="en-US" dirty="0"/>
              <a:t>多元正态分布函数</a:t>
            </a:r>
          </a:p>
        </p:txBody>
      </p:sp>
      <p:graphicFrame>
        <p:nvGraphicFramePr>
          <p:cNvPr id="289795" name="Object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2071710"/>
              </p:ext>
            </p:extLst>
          </p:nvPr>
        </p:nvGraphicFramePr>
        <p:xfrm>
          <a:off x="1979712" y="1484784"/>
          <a:ext cx="5728585" cy="9146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78" name="Equation" r:id="rId4" imgW="3022560" imgH="482400" progId="Equation.DSMT4">
                  <p:embed/>
                </p:oleObj>
              </mc:Choice>
              <mc:Fallback>
                <p:oleObj name="Equation" r:id="rId4" imgW="302256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1484784"/>
                        <a:ext cx="5728585" cy="9146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796" name="Object 4"/>
          <p:cNvGraphicFramePr>
            <a:graphicFrameLocks noChangeAspect="1"/>
          </p:cNvGraphicFramePr>
          <p:nvPr/>
        </p:nvGraphicFramePr>
        <p:xfrm>
          <a:off x="4211638" y="2276475"/>
          <a:ext cx="4032250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79" name="Equation" r:id="rId6" imgW="1612800" imgH="393480" progId="Equation.DSMT4">
                  <p:embed/>
                </p:oleObj>
              </mc:Choice>
              <mc:Fallback>
                <p:oleObj name="Equation" r:id="rId6" imgW="16128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2276475"/>
                        <a:ext cx="4032250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797" name="Object 5"/>
          <p:cNvGraphicFramePr>
            <a:graphicFrameLocks noChangeAspect="1"/>
          </p:cNvGraphicFramePr>
          <p:nvPr/>
        </p:nvGraphicFramePr>
        <p:xfrm>
          <a:off x="4211638" y="3284538"/>
          <a:ext cx="2089150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80" name="Equation" r:id="rId8" imgW="888840" imgH="279360" progId="Equation.DSMT4">
                  <p:embed/>
                </p:oleObj>
              </mc:Choice>
              <mc:Fallback>
                <p:oleObj name="Equation" r:id="rId8" imgW="888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3284538"/>
                        <a:ext cx="2089150" cy="65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798" name="Object 6"/>
          <p:cNvGraphicFramePr>
            <a:graphicFrameLocks noChangeAspect="1"/>
          </p:cNvGraphicFramePr>
          <p:nvPr/>
        </p:nvGraphicFramePr>
        <p:xfrm>
          <a:off x="4211638" y="4157663"/>
          <a:ext cx="4824412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81" name="Equation" r:id="rId10" imgW="2450880" imgH="507960" progId="Equation.DSMT4">
                  <p:embed/>
                </p:oleObj>
              </mc:Choice>
              <mc:Fallback>
                <p:oleObj name="Equation" r:id="rId10" imgW="245088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4157663"/>
                        <a:ext cx="4824412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9799" name="Line 7"/>
          <p:cNvSpPr>
            <a:spLocks noChangeShapeType="1"/>
          </p:cNvSpPr>
          <p:nvPr/>
        </p:nvSpPr>
        <p:spPr bwMode="auto">
          <a:xfrm flipV="1">
            <a:off x="539750" y="2781300"/>
            <a:ext cx="3384550" cy="36004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9800" name="Line 8"/>
          <p:cNvSpPr>
            <a:spLocks noChangeShapeType="1"/>
          </p:cNvSpPr>
          <p:nvPr/>
        </p:nvSpPr>
        <p:spPr bwMode="auto">
          <a:xfrm flipH="1" flipV="1">
            <a:off x="1187450" y="3573463"/>
            <a:ext cx="2016125" cy="201612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89801" name="Object 9"/>
          <p:cNvGraphicFramePr>
            <a:graphicFrameLocks noChangeAspect="1"/>
          </p:cNvGraphicFramePr>
          <p:nvPr/>
        </p:nvGraphicFramePr>
        <p:xfrm>
          <a:off x="4211638" y="5308600"/>
          <a:ext cx="4464050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82" name="Equation" r:id="rId12" imgW="2044440" imgH="457200" progId="Equation.DSMT4">
                  <p:embed/>
                </p:oleObj>
              </mc:Choice>
              <mc:Fallback>
                <p:oleObj name="Equation" r:id="rId12" imgW="204444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5308600"/>
                        <a:ext cx="4464050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802" name="Object 10"/>
          <p:cNvGraphicFramePr>
            <a:graphicFrameLocks noChangeAspect="1"/>
          </p:cNvGraphicFramePr>
          <p:nvPr/>
        </p:nvGraphicFramePr>
        <p:xfrm>
          <a:off x="4211638" y="5991225"/>
          <a:ext cx="4292600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83" name="Equation" r:id="rId14" imgW="1892160" imgH="203040" progId="Equation.DSMT4">
                  <p:embed/>
                </p:oleObj>
              </mc:Choice>
              <mc:Fallback>
                <p:oleObj name="Equation" r:id="rId14" imgW="18921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5991225"/>
                        <a:ext cx="4292600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9803" name="Line 11"/>
          <p:cNvSpPr>
            <a:spLocks noChangeShapeType="1"/>
          </p:cNvSpPr>
          <p:nvPr/>
        </p:nvSpPr>
        <p:spPr bwMode="auto">
          <a:xfrm flipV="1">
            <a:off x="2246313" y="3500438"/>
            <a:ext cx="309562" cy="1081087"/>
          </a:xfrm>
          <a:prstGeom prst="line">
            <a:avLst/>
          </a:prstGeom>
          <a:noFill/>
          <a:ln w="28575">
            <a:solidFill>
              <a:srgbClr val="9900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73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9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89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89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89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89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89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89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89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799" grpId="0" animBg="1"/>
      <p:bldP spid="289800" grpId="0" animBg="1"/>
      <p:bldP spid="289803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5688</TotalTime>
  <Words>3469</Words>
  <Application>Microsoft Office PowerPoint</Application>
  <PresentationFormat>全屏显示(4:3)</PresentationFormat>
  <Paragraphs>404</Paragraphs>
  <Slides>64</Slides>
  <Notes>14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64</vt:i4>
      </vt:variant>
    </vt:vector>
  </HeadingPairs>
  <TitlesOfParts>
    <vt:vector size="81" baseType="lpstr">
      <vt:lpstr>方正舒体</vt:lpstr>
      <vt:lpstr>仿宋_GB2312</vt:lpstr>
      <vt:lpstr>黑体</vt:lpstr>
      <vt:lpstr>宋体</vt:lpstr>
      <vt:lpstr>微软雅黑</vt:lpstr>
      <vt:lpstr>Arial</vt:lpstr>
      <vt:lpstr>Arial Black</vt:lpstr>
      <vt:lpstr>Calibri</vt:lpstr>
      <vt:lpstr>Cambria Math</vt:lpstr>
      <vt:lpstr>Times New Roman</vt:lpstr>
      <vt:lpstr>Wingdings</vt:lpstr>
      <vt:lpstr>Clarity</vt:lpstr>
      <vt:lpstr>Custom Design</vt:lpstr>
      <vt:lpstr>Pixel</vt:lpstr>
      <vt:lpstr>Visio</vt:lpstr>
      <vt:lpstr>Equation</vt:lpstr>
      <vt:lpstr>Image</vt:lpstr>
      <vt:lpstr>模式识别</vt:lpstr>
      <vt:lpstr>维数的诅咒（Curse of Dimensionality）</vt:lpstr>
      <vt:lpstr>降维(Dimensionality Reduction)</vt:lpstr>
      <vt:lpstr>降维的基本方法</vt:lpstr>
      <vt:lpstr>特征选择、提取举例：</vt:lpstr>
      <vt:lpstr>对于复杂问题如何选择和提取特征？</vt:lpstr>
      <vt:lpstr>正态分布</vt:lpstr>
      <vt:lpstr>多元正态分布函数</vt:lpstr>
      <vt:lpstr>多元正态分布函数</vt:lpstr>
      <vt:lpstr>马氏距离：(Mahalanobis Distance)</vt:lpstr>
      <vt:lpstr>正态分布的参数估计</vt:lpstr>
      <vt:lpstr>类别可分性判据</vt:lpstr>
      <vt:lpstr>PowerPoint 演示文稿</vt:lpstr>
      <vt:lpstr>PowerPoint 演示文稿</vt:lpstr>
      <vt:lpstr>PowerPoint 演示文稿</vt:lpstr>
      <vt:lpstr>例：证明散布准则</vt:lpstr>
      <vt:lpstr>PowerPoint 演示文稿</vt:lpstr>
      <vt:lpstr>散布准则</vt:lpstr>
      <vt:lpstr>例：已知两类样本，计算3维特征中1、2维的类别        可分性判据 </vt:lpstr>
      <vt:lpstr>PowerPoint 演示文稿</vt:lpstr>
      <vt:lpstr>PowerPoint 演示文稿</vt:lpstr>
      <vt:lpstr>5.2特征选择 </vt:lpstr>
      <vt:lpstr>PowerPoint 演示文稿</vt:lpstr>
      <vt:lpstr>PowerPoint 演示文稿</vt:lpstr>
      <vt:lpstr>PowerPoint 演示文稿</vt:lpstr>
      <vt:lpstr>PowerPoint 演示文稿</vt:lpstr>
      <vt:lpstr>5.2.2 次优搜索算法  </vt:lpstr>
      <vt:lpstr>顺序后退法 (Sequential Backward Selection, SBS) </vt:lpstr>
      <vt:lpstr>PowerPoint 演示文稿</vt:lpstr>
      <vt:lpstr>PowerPoint 演示文稿</vt:lpstr>
      <vt:lpstr>5.3特征提取</vt:lpstr>
      <vt:lpstr>5.3.1主成分分析 （PCA，Principal Component Analysis）</vt:lpstr>
      <vt:lpstr>问题：有n个d维样本，x1,x2,…,xn,如何仅用一个样本x0代表这些样本，使误差准则函数最小？</vt:lpstr>
      <vt:lpstr>PowerPoint 演示文稿</vt:lpstr>
      <vt:lpstr>PowerPoint 演示文稿</vt:lpstr>
      <vt:lpstr>PowerPoint 演示文稿</vt:lpstr>
      <vt:lpstr>PowerPoint 演示文稿</vt:lpstr>
      <vt:lpstr>PCA算法——从0维，1维到d’ 维</vt:lpstr>
      <vt:lpstr>PCA算法d’ 维表达：</vt:lpstr>
      <vt:lpstr>PCA算法d’ 维表达：</vt:lpstr>
      <vt:lpstr>PowerPoint 演示文稿</vt:lpstr>
      <vt:lpstr>PCA算法</vt:lpstr>
      <vt:lpstr>PCA的讨论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从信号的角度理解PCA——离散K_L变换</vt:lpstr>
      <vt:lpstr>PCA重构</vt:lpstr>
      <vt:lpstr>应用举例：基于PCA的人脸识别</vt:lpstr>
      <vt:lpstr>高手作业：Kernel PCA</vt:lpstr>
      <vt:lpstr>5.3.2 基于Fisher准则的可分性分析 （FDA, Fisher Discriminant Analysis ）</vt:lpstr>
      <vt:lpstr>FDA与PCA</vt:lpstr>
      <vt:lpstr>Fisher 线性判别准则</vt:lpstr>
      <vt:lpstr>二分类问题 可分性准则函数的构造</vt:lpstr>
      <vt:lpstr>准则函数的广义瑞利商形式</vt:lpstr>
      <vt:lpstr>PowerPoint 演示文稿</vt:lpstr>
      <vt:lpstr>PowerPoint 演示文稿</vt:lpstr>
      <vt:lpstr>c个类别向d’个方向投影——FDA算法</vt:lpstr>
      <vt:lpstr>3类问题FDA</vt:lpstr>
      <vt:lpstr>FDA的讨论</vt:lpstr>
      <vt:lpstr>FDA——作为线性分类器学习方法</vt:lpstr>
      <vt:lpstr>成分分析的其它方法</vt:lpstr>
    </vt:vector>
  </TitlesOfParts>
  <Company>hit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模式识别</dc:title>
  <dc:creator>jin</dc:creator>
  <cp:lastModifiedBy>j j</cp:lastModifiedBy>
  <cp:revision>151</cp:revision>
  <dcterms:created xsi:type="dcterms:W3CDTF">2015-09-15T01:24:02Z</dcterms:created>
  <dcterms:modified xsi:type="dcterms:W3CDTF">2020-03-24T05:30:14Z</dcterms:modified>
</cp:coreProperties>
</file>